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75" r:id="rId4"/>
    <p:sldId id="276" r:id="rId5"/>
    <p:sldId id="258" r:id="rId6"/>
    <p:sldId id="266" r:id="rId7"/>
    <p:sldId id="262" r:id="rId8"/>
    <p:sldId id="261" r:id="rId9"/>
    <p:sldId id="260" r:id="rId10"/>
    <p:sldId id="265" r:id="rId11"/>
    <p:sldId id="268" r:id="rId12"/>
    <p:sldId id="274" r:id="rId13"/>
    <p:sldId id="267" r:id="rId14"/>
    <p:sldId id="270" r:id="rId15"/>
    <p:sldId id="271" r:id="rId16"/>
    <p:sldId id="263" r:id="rId17"/>
    <p:sldId id="264" r:id="rId18"/>
    <p:sldId id="272" r:id="rId19"/>
    <p:sldId id="273" r:id="rId20"/>
    <p:sldId id="277" r:id="rId21"/>
    <p:sldId id="278" r:id="rId22"/>
  </p:sldIdLst>
  <p:sldSz cx="9144000" cy="6858000" type="screen4x3"/>
  <p:notesSz cx="6858000" cy="9144000"/>
  <p:defaultTextStyle>
    <a:defPPr>
      <a:defRPr lang="en-NZ"/>
    </a:defPPr>
    <a:lvl1pPr algn="l" rtl="0" fontAlgn="base">
      <a:spcBef>
        <a:spcPct val="0"/>
      </a:spcBef>
      <a:spcAft>
        <a:spcPct val="0"/>
      </a:spcAft>
      <a:defRPr kern="1200">
        <a:solidFill>
          <a:schemeClr val="tx1"/>
        </a:solidFill>
        <a:latin typeface="Tahoma" charset="0"/>
        <a:ea typeface="+mn-ea"/>
        <a:cs typeface="+mn-cs"/>
      </a:defRPr>
    </a:lvl1pPr>
    <a:lvl2pPr marL="457200" algn="l" rtl="0" fontAlgn="base">
      <a:spcBef>
        <a:spcPct val="0"/>
      </a:spcBef>
      <a:spcAft>
        <a:spcPct val="0"/>
      </a:spcAft>
      <a:defRPr kern="1200">
        <a:solidFill>
          <a:schemeClr val="tx1"/>
        </a:solidFill>
        <a:latin typeface="Tahoma" charset="0"/>
        <a:ea typeface="+mn-ea"/>
        <a:cs typeface="+mn-cs"/>
      </a:defRPr>
    </a:lvl2pPr>
    <a:lvl3pPr marL="914400" algn="l" rtl="0" fontAlgn="base">
      <a:spcBef>
        <a:spcPct val="0"/>
      </a:spcBef>
      <a:spcAft>
        <a:spcPct val="0"/>
      </a:spcAft>
      <a:defRPr kern="1200">
        <a:solidFill>
          <a:schemeClr val="tx1"/>
        </a:solidFill>
        <a:latin typeface="Tahoma" charset="0"/>
        <a:ea typeface="+mn-ea"/>
        <a:cs typeface="+mn-cs"/>
      </a:defRPr>
    </a:lvl3pPr>
    <a:lvl4pPr marL="1371600" algn="l" rtl="0" fontAlgn="base">
      <a:spcBef>
        <a:spcPct val="0"/>
      </a:spcBef>
      <a:spcAft>
        <a:spcPct val="0"/>
      </a:spcAft>
      <a:defRPr kern="1200">
        <a:solidFill>
          <a:schemeClr val="tx1"/>
        </a:solidFill>
        <a:latin typeface="Tahoma" charset="0"/>
        <a:ea typeface="+mn-ea"/>
        <a:cs typeface="+mn-cs"/>
      </a:defRPr>
    </a:lvl4pPr>
    <a:lvl5pPr marL="1828800" algn="l" rtl="0" fontAlgn="base">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1C"/>
    <a:srgbClr val="CC6600"/>
    <a:srgbClr val="CC3300"/>
    <a:srgbClr val="FFCC00"/>
    <a:srgbClr val="336699"/>
    <a:srgbClr val="C0C0C0"/>
    <a:srgbClr val="C9D898"/>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03" autoAdjust="0"/>
    <p:restoredTop sz="94627" autoAdjust="0"/>
  </p:normalViewPr>
  <p:slideViewPr>
    <p:cSldViewPr>
      <p:cViewPr varScale="1">
        <p:scale>
          <a:sx n="70" d="100"/>
          <a:sy n="70" d="100"/>
        </p:scale>
        <p:origin x="-135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1219200" y="3581400"/>
            <a:ext cx="7924800" cy="762000"/>
          </a:xfrm>
        </p:spPr>
        <p:txBody>
          <a:bodyPr/>
          <a:lstStyle>
            <a:lvl1pPr>
              <a:defRPr sz="4400"/>
            </a:lvl1pPr>
          </a:lstStyle>
          <a:p>
            <a:r>
              <a:rPr lang="en-NZ"/>
              <a:t>Click to edit Master title style</a:t>
            </a:r>
          </a:p>
        </p:txBody>
      </p:sp>
      <p:sp>
        <p:nvSpPr>
          <p:cNvPr id="11267" name="Rectangle 3"/>
          <p:cNvSpPr>
            <a:spLocks noGrp="1" noChangeArrowheads="1"/>
          </p:cNvSpPr>
          <p:nvPr>
            <p:ph type="subTitle" idx="1"/>
          </p:nvPr>
        </p:nvSpPr>
        <p:spPr>
          <a:xfrm>
            <a:off x="1219200" y="4749800"/>
            <a:ext cx="5562600" cy="736600"/>
          </a:xfrm>
        </p:spPr>
        <p:txBody>
          <a:bodyPr/>
          <a:lstStyle>
            <a:lvl1pPr marL="0" indent="0">
              <a:buFontTx/>
              <a:buNone/>
              <a:defRPr/>
            </a:lvl1pPr>
          </a:lstStyle>
          <a:p>
            <a:r>
              <a:rPr lang="en-NZ"/>
              <a:t>Click to edit Master subtitle style</a:t>
            </a:r>
          </a:p>
        </p:txBody>
      </p:sp>
      <p:sp>
        <p:nvSpPr>
          <p:cNvPr id="4" name="Rectangle 4"/>
          <p:cNvSpPr>
            <a:spLocks noGrp="1" noChangeArrowheads="1"/>
          </p:cNvSpPr>
          <p:nvPr>
            <p:ph type="dt" sz="half" idx="10"/>
          </p:nvPr>
        </p:nvSpPr>
        <p:spPr>
          <a:xfrm>
            <a:off x="0" y="6689725"/>
            <a:ext cx="2133600" cy="168275"/>
          </a:xfrm>
        </p:spPr>
        <p:txBody>
          <a:bodyPr/>
          <a:lstStyle>
            <a:lvl1pPr>
              <a:defRPr b="0"/>
            </a:lvl1pPr>
          </a:lstStyle>
          <a:p>
            <a:pPr>
              <a:defRPr/>
            </a:pPr>
            <a:endParaRPr lang="en-NZ"/>
          </a:p>
        </p:txBody>
      </p:sp>
      <p:sp>
        <p:nvSpPr>
          <p:cNvPr id="5" name="Rectangle 5"/>
          <p:cNvSpPr>
            <a:spLocks noGrp="1" noChangeArrowheads="1"/>
          </p:cNvSpPr>
          <p:nvPr>
            <p:ph type="ftr" sz="quarter" idx="11"/>
          </p:nvPr>
        </p:nvSpPr>
        <p:spPr/>
        <p:txBody>
          <a:bodyPr/>
          <a:lstStyle>
            <a:lvl1pPr>
              <a:defRPr b="0"/>
            </a:lvl1pPr>
          </a:lstStyle>
          <a:p>
            <a:pPr>
              <a:defRPr/>
            </a:pPr>
            <a:endParaRPr lang="en-NZ"/>
          </a:p>
        </p:txBody>
      </p:sp>
      <p:sp>
        <p:nvSpPr>
          <p:cNvPr id="6" name="Rectangle 6"/>
          <p:cNvSpPr>
            <a:spLocks noGrp="1" noChangeArrowheads="1"/>
          </p:cNvSpPr>
          <p:nvPr>
            <p:ph type="sldNum" sz="quarter" idx="12"/>
          </p:nvPr>
        </p:nvSpPr>
        <p:spPr>
          <a:xfrm>
            <a:off x="7010400" y="6689725"/>
            <a:ext cx="2133600" cy="168275"/>
          </a:xfrm>
        </p:spPr>
        <p:txBody>
          <a:bodyPr/>
          <a:lstStyle>
            <a:lvl1pPr>
              <a:defRPr b="0"/>
            </a:lvl1pPr>
          </a:lstStyle>
          <a:p>
            <a:pPr>
              <a:defRPr/>
            </a:pPr>
            <a:fld id="{8180F84E-CA82-4EF4-97F3-0F23EF4E6F03}" type="slidenum">
              <a:rPr lang="en-NZ"/>
              <a:pPr>
                <a:defRPr/>
              </a:pPr>
              <a:t>‹#›</a:t>
            </a:fld>
            <a:endParaRPr lang="en-NZ"/>
          </a:p>
        </p:txBody>
      </p:sp>
    </p:spTree>
    <p:extLst>
      <p:ext uri="{BB962C8B-B14F-4D97-AF65-F5344CB8AC3E}">
        <p14:creationId xmlns:p14="http://schemas.microsoft.com/office/powerpoint/2010/main" val="690805"/>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F7A61821-91A4-4539-977F-6953EEC3A9EC}" type="slidenum">
              <a:rPr lang="en-NZ"/>
              <a:pPr>
                <a:defRPr/>
              </a:pPr>
              <a:t>‹#›</a:t>
            </a:fld>
            <a:endParaRPr lang="en-NZ"/>
          </a:p>
        </p:txBody>
      </p:sp>
    </p:spTree>
    <p:extLst>
      <p:ext uri="{BB962C8B-B14F-4D97-AF65-F5344CB8AC3E}">
        <p14:creationId xmlns:p14="http://schemas.microsoft.com/office/powerpoint/2010/main" val="2556990542"/>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0"/>
            <a:ext cx="2190750" cy="662940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152400" y="0"/>
            <a:ext cx="6419850" cy="6629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FC1D4A9D-253A-4821-9977-737F45CCF63D}" type="slidenum">
              <a:rPr lang="en-NZ"/>
              <a:pPr>
                <a:defRPr/>
              </a:pPr>
              <a:t>‹#›</a:t>
            </a:fld>
            <a:endParaRPr lang="en-NZ"/>
          </a:p>
        </p:txBody>
      </p:sp>
    </p:spTree>
    <p:extLst>
      <p:ext uri="{BB962C8B-B14F-4D97-AF65-F5344CB8AC3E}">
        <p14:creationId xmlns:p14="http://schemas.microsoft.com/office/powerpoint/2010/main" val="3016276325"/>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4E4752FB-413B-4C54-91F2-92DA460977D5}" type="slidenum">
              <a:rPr lang="en-NZ"/>
              <a:pPr>
                <a:defRPr/>
              </a:pPr>
              <a:t>‹#›</a:t>
            </a:fld>
            <a:endParaRPr lang="en-NZ"/>
          </a:p>
        </p:txBody>
      </p:sp>
    </p:spTree>
    <p:extLst>
      <p:ext uri="{BB962C8B-B14F-4D97-AF65-F5344CB8AC3E}">
        <p14:creationId xmlns:p14="http://schemas.microsoft.com/office/powerpoint/2010/main" val="4063603856"/>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E6D84736-5285-409D-AD8D-FCF7131884FB}" type="slidenum">
              <a:rPr lang="en-NZ"/>
              <a:pPr>
                <a:defRPr/>
              </a:pPr>
              <a:t>‹#›</a:t>
            </a:fld>
            <a:endParaRPr lang="en-NZ"/>
          </a:p>
        </p:txBody>
      </p:sp>
    </p:spTree>
    <p:extLst>
      <p:ext uri="{BB962C8B-B14F-4D97-AF65-F5344CB8AC3E}">
        <p14:creationId xmlns:p14="http://schemas.microsoft.com/office/powerpoint/2010/main" val="3879697261"/>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228600" y="762000"/>
            <a:ext cx="2857500" cy="586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3238500" y="762000"/>
            <a:ext cx="2857500" cy="586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pPr>
              <a:defRPr/>
            </a:pPr>
            <a:fld id="{F00C5B04-71B6-4ECF-A070-43AAEB030806}" type="slidenum">
              <a:rPr lang="en-NZ"/>
              <a:pPr>
                <a:defRPr/>
              </a:pPr>
              <a:t>‹#›</a:t>
            </a:fld>
            <a:endParaRPr lang="en-NZ"/>
          </a:p>
        </p:txBody>
      </p:sp>
    </p:spTree>
    <p:extLst>
      <p:ext uri="{BB962C8B-B14F-4D97-AF65-F5344CB8AC3E}">
        <p14:creationId xmlns:p14="http://schemas.microsoft.com/office/powerpoint/2010/main" val="2248267844"/>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NZ"/>
          </a:p>
        </p:txBody>
      </p:sp>
      <p:sp>
        <p:nvSpPr>
          <p:cNvPr id="8" name="Rectangle 5"/>
          <p:cNvSpPr>
            <a:spLocks noGrp="1" noChangeArrowheads="1"/>
          </p:cNvSpPr>
          <p:nvPr>
            <p:ph type="ftr" sz="quarter" idx="11"/>
          </p:nvPr>
        </p:nvSpPr>
        <p:spPr>
          <a:ln/>
        </p:spPr>
        <p:txBody>
          <a:bodyPr/>
          <a:lstStyle>
            <a:lvl1pPr>
              <a:defRPr/>
            </a:lvl1pPr>
          </a:lstStyle>
          <a:p>
            <a:pPr>
              <a:defRPr/>
            </a:pPr>
            <a:endParaRPr lang="en-NZ"/>
          </a:p>
        </p:txBody>
      </p:sp>
      <p:sp>
        <p:nvSpPr>
          <p:cNvPr id="9" name="Rectangle 6"/>
          <p:cNvSpPr>
            <a:spLocks noGrp="1" noChangeArrowheads="1"/>
          </p:cNvSpPr>
          <p:nvPr>
            <p:ph type="sldNum" sz="quarter" idx="12"/>
          </p:nvPr>
        </p:nvSpPr>
        <p:spPr>
          <a:ln/>
        </p:spPr>
        <p:txBody>
          <a:bodyPr/>
          <a:lstStyle>
            <a:lvl1pPr>
              <a:defRPr/>
            </a:lvl1pPr>
          </a:lstStyle>
          <a:p>
            <a:pPr>
              <a:defRPr/>
            </a:pPr>
            <a:fld id="{0D4ED300-195E-4271-8924-9F2BA34C12B5}" type="slidenum">
              <a:rPr lang="en-NZ"/>
              <a:pPr>
                <a:defRPr/>
              </a:pPr>
              <a:t>‹#›</a:t>
            </a:fld>
            <a:endParaRPr lang="en-NZ"/>
          </a:p>
        </p:txBody>
      </p:sp>
    </p:spTree>
    <p:extLst>
      <p:ext uri="{BB962C8B-B14F-4D97-AF65-F5344CB8AC3E}">
        <p14:creationId xmlns:p14="http://schemas.microsoft.com/office/powerpoint/2010/main" val="4173724552"/>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NZ"/>
          </a:p>
        </p:txBody>
      </p:sp>
      <p:sp>
        <p:nvSpPr>
          <p:cNvPr id="4" name="Rectangle 5"/>
          <p:cNvSpPr>
            <a:spLocks noGrp="1" noChangeArrowheads="1"/>
          </p:cNvSpPr>
          <p:nvPr>
            <p:ph type="ftr" sz="quarter" idx="11"/>
          </p:nvPr>
        </p:nvSpPr>
        <p:spPr>
          <a:ln/>
        </p:spPr>
        <p:txBody>
          <a:bodyPr/>
          <a:lstStyle>
            <a:lvl1pPr>
              <a:defRPr/>
            </a:lvl1pPr>
          </a:lstStyle>
          <a:p>
            <a:pPr>
              <a:defRPr/>
            </a:pPr>
            <a:endParaRPr lang="en-NZ"/>
          </a:p>
        </p:txBody>
      </p:sp>
      <p:sp>
        <p:nvSpPr>
          <p:cNvPr id="5" name="Rectangle 6"/>
          <p:cNvSpPr>
            <a:spLocks noGrp="1" noChangeArrowheads="1"/>
          </p:cNvSpPr>
          <p:nvPr>
            <p:ph type="sldNum" sz="quarter" idx="12"/>
          </p:nvPr>
        </p:nvSpPr>
        <p:spPr>
          <a:ln/>
        </p:spPr>
        <p:txBody>
          <a:bodyPr/>
          <a:lstStyle>
            <a:lvl1pPr>
              <a:defRPr/>
            </a:lvl1pPr>
          </a:lstStyle>
          <a:p>
            <a:pPr>
              <a:defRPr/>
            </a:pPr>
            <a:fld id="{23C5A5F0-4EBC-4ED8-99FD-4EDAE78E04F2}" type="slidenum">
              <a:rPr lang="en-NZ"/>
              <a:pPr>
                <a:defRPr/>
              </a:pPr>
              <a:t>‹#›</a:t>
            </a:fld>
            <a:endParaRPr lang="en-NZ"/>
          </a:p>
        </p:txBody>
      </p:sp>
    </p:spTree>
    <p:extLst>
      <p:ext uri="{BB962C8B-B14F-4D97-AF65-F5344CB8AC3E}">
        <p14:creationId xmlns:p14="http://schemas.microsoft.com/office/powerpoint/2010/main" val="993905033"/>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NZ"/>
          </a:p>
        </p:txBody>
      </p:sp>
      <p:sp>
        <p:nvSpPr>
          <p:cNvPr id="3" name="Rectangle 5"/>
          <p:cNvSpPr>
            <a:spLocks noGrp="1" noChangeArrowheads="1"/>
          </p:cNvSpPr>
          <p:nvPr>
            <p:ph type="ftr" sz="quarter" idx="11"/>
          </p:nvPr>
        </p:nvSpPr>
        <p:spPr>
          <a:ln/>
        </p:spPr>
        <p:txBody>
          <a:bodyPr/>
          <a:lstStyle>
            <a:lvl1pPr>
              <a:defRPr/>
            </a:lvl1pPr>
          </a:lstStyle>
          <a:p>
            <a:pPr>
              <a:defRPr/>
            </a:pPr>
            <a:endParaRPr lang="en-NZ"/>
          </a:p>
        </p:txBody>
      </p:sp>
      <p:sp>
        <p:nvSpPr>
          <p:cNvPr id="4" name="Rectangle 6"/>
          <p:cNvSpPr>
            <a:spLocks noGrp="1" noChangeArrowheads="1"/>
          </p:cNvSpPr>
          <p:nvPr>
            <p:ph type="sldNum" sz="quarter" idx="12"/>
          </p:nvPr>
        </p:nvSpPr>
        <p:spPr>
          <a:ln/>
        </p:spPr>
        <p:txBody>
          <a:bodyPr/>
          <a:lstStyle>
            <a:lvl1pPr>
              <a:defRPr/>
            </a:lvl1pPr>
          </a:lstStyle>
          <a:p>
            <a:pPr>
              <a:defRPr/>
            </a:pPr>
            <a:fld id="{241123FE-DCBC-4310-9A0C-A97200A3831E}" type="slidenum">
              <a:rPr lang="en-NZ"/>
              <a:pPr>
                <a:defRPr/>
              </a:pPr>
              <a:t>‹#›</a:t>
            </a:fld>
            <a:endParaRPr lang="en-NZ"/>
          </a:p>
        </p:txBody>
      </p:sp>
    </p:spTree>
    <p:extLst>
      <p:ext uri="{BB962C8B-B14F-4D97-AF65-F5344CB8AC3E}">
        <p14:creationId xmlns:p14="http://schemas.microsoft.com/office/powerpoint/2010/main" val="1432744695"/>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pPr>
              <a:defRPr/>
            </a:pPr>
            <a:fld id="{C2D58084-0F8B-4DF1-8C65-1546C6E73DE1}" type="slidenum">
              <a:rPr lang="en-NZ"/>
              <a:pPr>
                <a:defRPr/>
              </a:pPr>
              <a:t>‹#›</a:t>
            </a:fld>
            <a:endParaRPr lang="en-NZ"/>
          </a:p>
        </p:txBody>
      </p:sp>
    </p:spTree>
    <p:extLst>
      <p:ext uri="{BB962C8B-B14F-4D97-AF65-F5344CB8AC3E}">
        <p14:creationId xmlns:p14="http://schemas.microsoft.com/office/powerpoint/2010/main" val="670886639"/>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pPr>
              <a:defRPr/>
            </a:pPr>
            <a:fld id="{76F1865F-8D19-4035-95F0-FE32C534D765}" type="slidenum">
              <a:rPr lang="en-NZ"/>
              <a:pPr>
                <a:defRPr/>
              </a:pPr>
              <a:t>‹#›</a:t>
            </a:fld>
            <a:endParaRPr lang="en-NZ"/>
          </a:p>
        </p:txBody>
      </p:sp>
    </p:spTree>
    <p:extLst>
      <p:ext uri="{BB962C8B-B14F-4D97-AF65-F5344CB8AC3E}">
        <p14:creationId xmlns:p14="http://schemas.microsoft.com/office/powerpoint/2010/main" val="173634521"/>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0"/>
            <a:ext cx="876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NZ" smtClean="0"/>
              <a:t>Click to edit Master title style</a:t>
            </a:r>
          </a:p>
        </p:txBody>
      </p:sp>
      <p:sp>
        <p:nvSpPr>
          <p:cNvPr id="1027" name="Rectangle 3"/>
          <p:cNvSpPr>
            <a:spLocks noGrp="1" noChangeArrowheads="1"/>
          </p:cNvSpPr>
          <p:nvPr>
            <p:ph type="body" idx="1"/>
          </p:nvPr>
        </p:nvSpPr>
        <p:spPr bwMode="auto">
          <a:xfrm>
            <a:off x="228600" y="762000"/>
            <a:ext cx="5867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NZ" smtClean="0"/>
              <a:t>Click to edit Master text styles</a:t>
            </a:r>
          </a:p>
          <a:p>
            <a:pPr lvl="1"/>
            <a:r>
              <a:rPr lang="en-NZ" smtClean="0"/>
              <a:t>Second level</a:t>
            </a:r>
          </a:p>
          <a:p>
            <a:pPr lvl="2"/>
            <a:r>
              <a:rPr lang="en-NZ" smtClean="0"/>
              <a:t>Third level</a:t>
            </a:r>
          </a:p>
          <a:p>
            <a:pPr lvl="3"/>
            <a:r>
              <a:rPr lang="en-NZ" smtClean="0"/>
              <a:t>Fourth level</a:t>
            </a:r>
          </a:p>
          <a:p>
            <a:pPr lvl="4"/>
            <a:r>
              <a:rPr lang="en-NZ" smtClean="0"/>
              <a:t>Fifth level</a:t>
            </a:r>
          </a:p>
        </p:txBody>
      </p:sp>
      <p:sp>
        <p:nvSpPr>
          <p:cNvPr id="1028" name="Rectangle 4"/>
          <p:cNvSpPr>
            <a:spLocks noGrp="1" noChangeArrowheads="1"/>
          </p:cNvSpPr>
          <p:nvPr>
            <p:ph type="dt" sz="half" idx="2"/>
          </p:nvPr>
        </p:nvSpPr>
        <p:spPr bwMode="auto">
          <a:xfrm>
            <a:off x="0" y="6661150"/>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latin typeface="Arial" charset="0"/>
              </a:defRPr>
            </a:lvl1pPr>
          </a:lstStyle>
          <a:p>
            <a:pPr>
              <a:defRPr/>
            </a:pPr>
            <a:endParaRPr lang="en-NZ"/>
          </a:p>
        </p:txBody>
      </p:sp>
      <p:sp>
        <p:nvSpPr>
          <p:cNvPr id="1029" name="Rectangle 5"/>
          <p:cNvSpPr>
            <a:spLocks noGrp="1" noChangeArrowheads="1"/>
          </p:cNvSpPr>
          <p:nvPr>
            <p:ph type="ftr" sz="quarter" idx="3"/>
          </p:nvPr>
        </p:nvSpPr>
        <p:spPr bwMode="auto">
          <a:xfrm>
            <a:off x="3124200" y="6689725"/>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latin typeface="Arial" charset="0"/>
              </a:defRPr>
            </a:lvl1pPr>
          </a:lstStyle>
          <a:p>
            <a:pPr>
              <a:defRPr/>
            </a:pPr>
            <a:endParaRPr lang="en-NZ"/>
          </a:p>
        </p:txBody>
      </p:sp>
      <p:sp>
        <p:nvSpPr>
          <p:cNvPr id="1030" name="Rectangle 6"/>
          <p:cNvSpPr>
            <a:spLocks noGrp="1" noChangeArrowheads="1"/>
          </p:cNvSpPr>
          <p:nvPr>
            <p:ph type="sldNum" sz="quarter" idx="4"/>
          </p:nvPr>
        </p:nvSpPr>
        <p:spPr bwMode="auto">
          <a:xfrm>
            <a:off x="7010400" y="6689725"/>
            <a:ext cx="2133600" cy="136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atin typeface="Arial" charset="0"/>
              </a:defRPr>
            </a:lvl1pPr>
          </a:lstStyle>
          <a:p>
            <a:pPr>
              <a:defRPr/>
            </a:pPr>
            <a:fld id="{F1DD8BDE-D489-4098-B2F3-723A0D6B58D5}" type="slidenum">
              <a:rPr lang="en-NZ"/>
              <a:pPr>
                <a:defRPr/>
              </a:pPr>
              <a:t>‹#›</a:t>
            </a:fld>
            <a:endParaRPr lang="en-NZ"/>
          </a:p>
        </p:txBody>
      </p:sp>
    </p:spTree>
  </p:cSld>
  <p:clrMap bg1="dk2" tx1="lt1" bg2="dk1" tx2="lt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spd="med">
    <p:fade thruBlk="1"/>
  </p:transition>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itchFamily="34" charset="0"/>
        </a:defRPr>
      </a:lvl2pPr>
      <a:lvl3pPr algn="l" rtl="0" eaLnBrk="0" fontAlgn="base" hangingPunct="0">
        <a:spcBef>
          <a:spcPct val="0"/>
        </a:spcBef>
        <a:spcAft>
          <a:spcPct val="0"/>
        </a:spcAft>
        <a:defRPr sz="4000">
          <a:solidFill>
            <a:schemeClr val="tx2"/>
          </a:solidFill>
          <a:latin typeface="Arial Black" pitchFamily="34" charset="0"/>
        </a:defRPr>
      </a:lvl3pPr>
      <a:lvl4pPr algn="l" rtl="0" eaLnBrk="0" fontAlgn="base" hangingPunct="0">
        <a:spcBef>
          <a:spcPct val="0"/>
        </a:spcBef>
        <a:spcAft>
          <a:spcPct val="0"/>
        </a:spcAft>
        <a:defRPr sz="4000">
          <a:solidFill>
            <a:schemeClr val="tx2"/>
          </a:solidFill>
          <a:latin typeface="Arial Black" pitchFamily="34" charset="0"/>
        </a:defRPr>
      </a:lvl4pPr>
      <a:lvl5pPr algn="l" rtl="0" eaLnBrk="0" fontAlgn="base" hangingPunct="0">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b="1">
          <a:solidFill>
            <a:schemeClr val="tx1"/>
          </a:solidFill>
          <a:latin typeface="+mn-lt"/>
        </a:defRPr>
      </a:lvl6pPr>
      <a:lvl7pPr marL="2971800" indent="-228600" algn="l" rtl="0" fontAlgn="base">
        <a:spcBef>
          <a:spcPct val="20000"/>
        </a:spcBef>
        <a:spcAft>
          <a:spcPct val="0"/>
        </a:spcAft>
        <a:buChar char="»"/>
        <a:defRPr b="1">
          <a:solidFill>
            <a:schemeClr val="tx1"/>
          </a:solidFill>
          <a:latin typeface="+mn-lt"/>
        </a:defRPr>
      </a:lvl7pPr>
      <a:lvl8pPr marL="3429000" indent="-228600" algn="l" rtl="0" fontAlgn="base">
        <a:spcBef>
          <a:spcPct val="20000"/>
        </a:spcBef>
        <a:spcAft>
          <a:spcPct val="0"/>
        </a:spcAft>
        <a:buChar char="»"/>
        <a:defRPr b="1">
          <a:solidFill>
            <a:schemeClr val="tx1"/>
          </a:solidFill>
          <a:latin typeface="+mn-lt"/>
        </a:defRPr>
      </a:lvl8pPr>
      <a:lvl9pPr marL="3886200" indent="-228600" algn="l" rtl="0" fontAlgn="base">
        <a:spcBef>
          <a:spcPct val="20000"/>
        </a:spcBef>
        <a:spcAft>
          <a:spcPct val="0"/>
        </a:spcAft>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NZ" smtClean="0"/>
              <a:t>Protein Synthesis</a:t>
            </a:r>
          </a:p>
        </p:txBody>
      </p:sp>
      <p:sp>
        <p:nvSpPr>
          <p:cNvPr id="3075" name="Rectangle 3"/>
          <p:cNvSpPr>
            <a:spLocks noGrp="1" noChangeArrowheads="1"/>
          </p:cNvSpPr>
          <p:nvPr>
            <p:ph type="subTitle" idx="1"/>
          </p:nvPr>
        </p:nvSpPr>
        <p:spPr/>
        <p:txBody>
          <a:bodyPr/>
          <a:lstStyle/>
          <a:p>
            <a:pPr eaLnBrk="1" hangingPunct="1"/>
            <a:r>
              <a:rPr lang="en-NZ" smtClean="0"/>
              <a:t>How genes work</a:t>
            </a:r>
          </a:p>
        </p:txBody>
      </p:sp>
      <p:sp>
        <p:nvSpPr>
          <p:cNvPr id="4" name="AutoShape 4">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AU" sz="3600" smtClean="0">
                <a:solidFill>
                  <a:schemeClr val="tx1"/>
                </a:solidFill>
              </a:rPr>
              <a:t>Protein synthesis – an overview</a:t>
            </a:r>
          </a:p>
        </p:txBody>
      </p:sp>
      <p:sp>
        <p:nvSpPr>
          <p:cNvPr id="118787" name="Rectangle 3"/>
          <p:cNvSpPr>
            <a:spLocks noGrp="1" noChangeArrowheads="1"/>
          </p:cNvSpPr>
          <p:nvPr>
            <p:ph type="body" idx="1"/>
          </p:nvPr>
        </p:nvSpPr>
        <p:spPr/>
        <p:txBody>
          <a:bodyPr/>
          <a:lstStyle/>
          <a:p>
            <a:pPr eaLnBrk="1" hangingPunct="1"/>
            <a:endParaRPr lang="en-AU" smtClean="0"/>
          </a:p>
        </p:txBody>
      </p:sp>
      <p:pic>
        <p:nvPicPr>
          <p:cNvPr id="11879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47815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85800"/>
            <a:ext cx="8653463"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4">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18786"/>
                                        </p:tgtEl>
                                        <p:attrNameLst>
                                          <p:attrName>style.visibility</p:attrName>
                                        </p:attrNameLst>
                                      </p:cBhvr>
                                      <p:to>
                                        <p:strVal val="visible"/>
                                      </p:to>
                                    </p:set>
                                    <p:animEffect transition="in" filter="fade">
                                      <p:cBhvr>
                                        <p:cTn id="7" dur="1000">
                                          <p:stCondLst>
                                            <p:cond delay="0"/>
                                          </p:stCondLst>
                                        </p:cTn>
                                        <p:tgtEl>
                                          <p:spTgt spid="1187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nodePh="1">
                                  <p:stCondLst>
                                    <p:cond delay="0"/>
                                  </p:stCondLst>
                                  <p:endCondLst>
                                    <p:cond evt="begin" delay="0">
                                      <p:tn val="10"/>
                                    </p:cond>
                                  </p:endCondLst>
                                  <p:iterate type="lt">
                                    <p:tmPct val="10000"/>
                                  </p:iterate>
                                  <p:childTnLst>
                                    <p:set>
                                      <p:cBhvr>
                                        <p:cTn id="11" dur="1" fill="hold">
                                          <p:stCondLst>
                                            <p:cond delay="0"/>
                                          </p:stCondLst>
                                        </p:cTn>
                                        <p:tgtEl>
                                          <p:spTgt spid="118787">
                                            <p:txEl>
                                              <p:pRg st="0" end="0"/>
                                            </p:txEl>
                                          </p:spTgt>
                                        </p:tgtEl>
                                        <p:attrNameLst>
                                          <p:attrName>style.visibility</p:attrName>
                                        </p:attrNameLst>
                                      </p:cBhvr>
                                      <p:to>
                                        <p:strVal val="visible"/>
                                      </p:to>
                                    </p:set>
                                    <p:animEffect transition="in" filter="fade">
                                      <p:cBhvr>
                                        <p:cTn id="12" dur="500">
                                          <p:stCondLst>
                                            <p:cond delay="0"/>
                                          </p:stCondLst>
                                        </p:cTn>
                                        <p:tgtEl>
                                          <p:spTgt spid="1187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8790"/>
                                        </p:tgtEl>
                                        <p:attrNameLst>
                                          <p:attrName>style.visibility</p:attrName>
                                        </p:attrNameLst>
                                      </p:cBhvr>
                                      <p:to>
                                        <p:strVal val="visible"/>
                                      </p:to>
                                    </p:set>
                                    <p:animEffect transition="in" filter="fade">
                                      <p:cBhvr>
                                        <p:cTn id="17" dur="2000"/>
                                        <p:tgtEl>
                                          <p:spTgt spid="1187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8791"/>
                                        </p:tgtEl>
                                        <p:attrNameLst>
                                          <p:attrName>style.visibility</p:attrName>
                                        </p:attrNameLst>
                                      </p:cBhvr>
                                      <p:to>
                                        <p:strVal val="visible"/>
                                      </p:to>
                                    </p:set>
                                    <p:animEffect transition="in" filter="fade">
                                      <p:cBhvr>
                                        <p:cTn id="22" dur="2000"/>
                                        <p:tgtEl>
                                          <p:spTgt spid="1187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P spid="118787" grpId="0"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NZ" smtClean="0">
                <a:solidFill>
                  <a:schemeClr val="tx1"/>
                </a:solidFill>
              </a:rPr>
              <a:t>Transcription</a:t>
            </a:r>
            <a:endParaRPr lang="en-AU" smtClean="0">
              <a:solidFill>
                <a:schemeClr val="tx1"/>
              </a:solidFill>
            </a:endParaRPr>
          </a:p>
        </p:txBody>
      </p:sp>
      <p:sp>
        <p:nvSpPr>
          <p:cNvPr id="13315" name="Rectangle 3"/>
          <p:cNvSpPr>
            <a:spLocks noGrp="1" noChangeArrowheads="1"/>
          </p:cNvSpPr>
          <p:nvPr>
            <p:ph type="body" idx="1"/>
          </p:nvPr>
        </p:nvSpPr>
        <p:spPr/>
        <p:txBody>
          <a:bodyPr/>
          <a:lstStyle/>
          <a:p>
            <a:pPr eaLnBrk="1" hangingPunct="1">
              <a:lnSpc>
                <a:spcPct val="80000"/>
              </a:lnSpc>
            </a:pPr>
            <a:r>
              <a:rPr lang="en-NZ" sz="1800" smtClean="0">
                <a:solidFill>
                  <a:schemeClr val="bg1"/>
                </a:solidFill>
              </a:rPr>
              <a:t>In a gene on a DNA molecule, one strand is the coding strand (or sense strand). It is referred to as the RNA-like strand as it has the same base sequence as the RNA transcript product. </a:t>
            </a:r>
          </a:p>
          <a:p>
            <a:pPr eaLnBrk="1" hangingPunct="1">
              <a:lnSpc>
                <a:spcPct val="80000"/>
              </a:lnSpc>
            </a:pPr>
            <a:endParaRPr lang="en-NZ" sz="1800" smtClean="0">
              <a:solidFill>
                <a:schemeClr val="bg1"/>
              </a:solidFill>
            </a:endParaRPr>
          </a:p>
          <a:p>
            <a:pPr eaLnBrk="1" hangingPunct="1">
              <a:lnSpc>
                <a:spcPct val="80000"/>
              </a:lnSpc>
            </a:pPr>
            <a:r>
              <a:rPr lang="en-NZ" sz="1800" smtClean="0">
                <a:solidFill>
                  <a:schemeClr val="bg1"/>
                </a:solidFill>
              </a:rPr>
              <a:t>The other is the template strand (or antisense strand, or anticoding strand). </a:t>
            </a:r>
          </a:p>
        </p:txBody>
      </p:sp>
      <p:pic>
        <p:nvPicPr>
          <p:cNvPr id="13316" name="Picture 5" descr="Transcrip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895600"/>
            <a:ext cx="4600575"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4">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en-NZ" smtClean="0">
                <a:solidFill>
                  <a:schemeClr val="tx1"/>
                </a:solidFill>
              </a:rPr>
              <a:t>Transcription in bacteria</a:t>
            </a:r>
            <a:endParaRPr lang="en-AU" smtClean="0">
              <a:solidFill>
                <a:schemeClr val="tx1"/>
              </a:solidFill>
            </a:endParaRPr>
          </a:p>
        </p:txBody>
      </p:sp>
      <p:sp>
        <p:nvSpPr>
          <p:cNvPr id="128003" name="Rectangle 3"/>
          <p:cNvSpPr>
            <a:spLocks noGrp="1" noChangeArrowheads="1"/>
          </p:cNvSpPr>
          <p:nvPr>
            <p:ph type="body" idx="1"/>
          </p:nvPr>
        </p:nvSpPr>
        <p:spPr>
          <a:xfrm>
            <a:off x="0" y="762000"/>
            <a:ext cx="3810000" cy="5867400"/>
          </a:xfrm>
        </p:spPr>
        <p:txBody>
          <a:bodyPr/>
          <a:lstStyle/>
          <a:p>
            <a:pPr eaLnBrk="1" hangingPunct="1">
              <a:buFontTx/>
              <a:buNone/>
            </a:pPr>
            <a:r>
              <a:rPr lang="en-NZ" sz="2400" smtClean="0">
                <a:solidFill>
                  <a:schemeClr val="bg1"/>
                </a:solidFill>
              </a:rPr>
              <a:t>	This shows transcription of several RNA molecules from one gene on a bacterial chromosome. Several polymerase enzymes are working their way down the DNA.</a:t>
            </a:r>
            <a:endParaRPr lang="en-AU" sz="2400" smtClean="0">
              <a:solidFill>
                <a:schemeClr val="bg1"/>
              </a:solidFill>
            </a:endParaRPr>
          </a:p>
        </p:txBody>
      </p:sp>
      <p:pic>
        <p:nvPicPr>
          <p:cNvPr id="128005" name="Picture 5" descr="RNA%20gene%20trans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75" y="685800"/>
            <a:ext cx="544512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4">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28002"/>
                                        </p:tgtEl>
                                        <p:attrNameLst>
                                          <p:attrName>style.visibility</p:attrName>
                                        </p:attrNameLst>
                                      </p:cBhvr>
                                      <p:to>
                                        <p:strVal val="visible"/>
                                      </p:to>
                                    </p:set>
                                    <p:animEffect transition="in" filter="fade">
                                      <p:cBhvr>
                                        <p:cTn id="7" dur="1000">
                                          <p:stCondLst>
                                            <p:cond delay="0"/>
                                          </p:stCondLst>
                                        </p:cTn>
                                        <p:tgtEl>
                                          <p:spTgt spid="1280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28003">
                                            <p:txEl>
                                              <p:pRg st="0" end="0"/>
                                            </p:txEl>
                                          </p:spTgt>
                                        </p:tgtEl>
                                        <p:attrNameLst>
                                          <p:attrName>style.visibility</p:attrName>
                                        </p:attrNameLst>
                                      </p:cBhvr>
                                      <p:to>
                                        <p:strVal val="visible"/>
                                      </p:to>
                                    </p:set>
                                    <p:animEffect transition="in" filter="fade">
                                      <p:cBhvr>
                                        <p:cTn id="12" dur="500">
                                          <p:stCondLst>
                                            <p:cond delay="0"/>
                                          </p:stCondLst>
                                        </p:cTn>
                                        <p:tgtEl>
                                          <p:spTgt spid="1280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8005"/>
                                        </p:tgtEl>
                                        <p:attrNameLst>
                                          <p:attrName>style.visibility</p:attrName>
                                        </p:attrNameLst>
                                      </p:cBhvr>
                                      <p:to>
                                        <p:strVal val="visible"/>
                                      </p:to>
                                    </p:set>
                                    <p:animEffect transition="in" filter="fade">
                                      <p:cBhvr>
                                        <p:cTn id="17" dur="2000"/>
                                        <p:tgtEl>
                                          <p:spTgt spid="1280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p:bldP spid="128003" grpId="0" build="p"/>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NZ" smtClean="0">
                <a:solidFill>
                  <a:schemeClr val="tx1"/>
                </a:solidFill>
              </a:rPr>
              <a:t>Transcription</a:t>
            </a:r>
          </a:p>
        </p:txBody>
      </p:sp>
      <p:sp>
        <p:nvSpPr>
          <p:cNvPr id="15363" name="Rectangle 3"/>
          <p:cNvSpPr>
            <a:spLocks noGrp="1" noChangeArrowheads="1"/>
          </p:cNvSpPr>
          <p:nvPr>
            <p:ph type="body" idx="1"/>
          </p:nvPr>
        </p:nvSpPr>
        <p:spPr>
          <a:xfrm>
            <a:off x="228600" y="762000"/>
            <a:ext cx="8763000" cy="5867400"/>
          </a:xfrm>
          <a:solidFill>
            <a:schemeClr val="tx1"/>
          </a:solidFill>
        </p:spPr>
        <p:txBody>
          <a:bodyPr/>
          <a:lstStyle/>
          <a:p>
            <a:pPr eaLnBrk="1" hangingPunct="1"/>
            <a:endParaRPr lang="en-AU" smtClean="0"/>
          </a:p>
        </p:txBody>
      </p:sp>
      <p:sp>
        <p:nvSpPr>
          <p:cNvPr id="120846" name="Text Box 14"/>
          <p:cNvSpPr txBox="1">
            <a:spLocks noChangeArrowheads="1"/>
          </p:cNvSpPr>
          <p:nvPr/>
        </p:nvSpPr>
        <p:spPr bwMode="auto">
          <a:xfrm>
            <a:off x="457200" y="990600"/>
            <a:ext cx="38862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spcBef>
                <a:spcPct val="50000"/>
              </a:spcBef>
            </a:pPr>
            <a:r>
              <a:rPr lang="en-NZ" sz="2800" b="1">
                <a:solidFill>
                  <a:schemeClr val="bg2"/>
                </a:solidFill>
              </a:rPr>
              <a:t>RNA polymerase binds to a ‘promotor’ site near the beginning of the gene.</a:t>
            </a:r>
            <a:endParaRPr lang="en-AU" sz="2800" b="1">
              <a:solidFill>
                <a:schemeClr val="bg2"/>
              </a:solidFill>
            </a:endParaRPr>
          </a:p>
        </p:txBody>
      </p:sp>
      <p:sp>
        <p:nvSpPr>
          <p:cNvPr id="120848" name="Text Box 16"/>
          <p:cNvSpPr txBox="1">
            <a:spLocks noChangeArrowheads="1"/>
          </p:cNvSpPr>
          <p:nvPr/>
        </p:nvSpPr>
        <p:spPr bwMode="auto">
          <a:xfrm>
            <a:off x="5105400" y="1219200"/>
            <a:ext cx="3505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spcBef>
                <a:spcPct val="50000"/>
              </a:spcBef>
            </a:pPr>
            <a:r>
              <a:rPr lang="en-NZ" sz="2400" b="1">
                <a:solidFill>
                  <a:schemeClr val="bg2"/>
                </a:solidFill>
              </a:rPr>
              <a:t>The template strand is used to make a complementary strand of mRNA</a:t>
            </a:r>
            <a:endParaRPr lang="en-AU" sz="2400" b="1">
              <a:solidFill>
                <a:schemeClr val="bg2"/>
              </a:solidFill>
            </a:endParaRPr>
          </a:p>
        </p:txBody>
      </p:sp>
      <p:sp>
        <p:nvSpPr>
          <p:cNvPr id="120849" name="Text Box 17"/>
          <p:cNvSpPr txBox="1">
            <a:spLocks noChangeArrowheads="1"/>
          </p:cNvSpPr>
          <p:nvPr/>
        </p:nvSpPr>
        <p:spPr bwMode="auto">
          <a:xfrm>
            <a:off x="609600" y="3886200"/>
            <a:ext cx="35052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spcBef>
                <a:spcPct val="50000"/>
              </a:spcBef>
            </a:pPr>
            <a:r>
              <a:rPr lang="en-NZ" sz="2800" b="1">
                <a:solidFill>
                  <a:schemeClr val="bg2"/>
                </a:solidFill>
              </a:rPr>
              <a:t>Polymerase continues along until it reaches the ‘termination site’</a:t>
            </a:r>
            <a:endParaRPr lang="en-AU" sz="2800" b="1">
              <a:solidFill>
                <a:schemeClr val="bg2"/>
              </a:solidFill>
            </a:endParaRPr>
          </a:p>
        </p:txBody>
      </p:sp>
      <p:sp>
        <p:nvSpPr>
          <p:cNvPr id="120850" name="Text Box 18"/>
          <p:cNvSpPr txBox="1">
            <a:spLocks noChangeArrowheads="1"/>
          </p:cNvSpPr>
          <p:nvPr/>
        </p:nvSpPr>
        <p:spPr bwMode="auto">
          <a:xfrm>
            <a:off x="4876800" y="4038600"/>
            <a:ext cx="35052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spcBef>
                <a:spcPct val="50000"/>
              </a:spcBef>
            </a:pPr>
            <a:r>
              <a:rPr lang="en-NZ" sz="2400" b="1">
                <a:solidFill>
                  <a:schemeClr val="bg2"/>
                </a:solidFill>
              </a:rPr>
              <a:t>It then detaches. </a:t>
            </a:r>
          </a:p>
          <a:p>
            <a:pPr eaLnBrk="1" hangingPunct="1">
              <a:spcBef>
                <a:spcPct val="50000"/>
              </a:spcBef>
            </a:pPr>
            <a:r>
              <a:rPr lang="en-NZ" sz="2400" b="1">
                <a:solidFill>
                  <a:schemeClr val="bg2"/>
                </a:solidFill>
              </a:rPr>
              <a:t>The mRNA produced moves out into the cytoplasm and DNA rewinds.</a:t>
            </a:r>
            <a:endParaRPr lang="en-AU" sz="2400" b="1">
              <a:solidFill>
                <a:schemeClr val="bg2"/>
              </a:solidFill>
            </a:endParaRPr>
          </a:p>
        </p:txBody>
      </p:sp>
      <p:pic>
        <p:nvPicPr>
          <p:cNvPr id="120837" name="Picture 5" descr="11_4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41910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838200"/>
            <a:ext cx="3886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657600"/>
            <a:ext cx="39243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3" name="Picture 11" descr="11_4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657600"/>
            <a:ext cx="3810000"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4">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wd">
                                    <p:tmPct val="5000"/>
                                  </p:iterate>
                                  <p:childTnLst>
                                    <p:set>
                                      <p:cBhvr>
                                        <p:cTn id="6" dur="1" fill="hold">
                                          <p:stCondLst>
                                            <p:cond delay="0"/>
                                          </p:stCondLst>
                                        </p:cTn>
                                        <p:tgtEl>
                                          <p:spTgt spid="120846"/>
                                        </p:tgtEl>
                                        <p:attrNameLst>
                                          <p:attrName>style.visibility</p:attrName>
                                        </p:attrNameLst>
                                      </p:cBhvr>
                                      <p:to>
                                        <p:strVal val="visible"/>
                                      </p:to>
                                    </p:set>
                                    <p:animEffect transition="in" filter="fade">
                                      <p:cBhvr>
                                        <p:cTn id="7" dur="2000"/>
                                        <p:tgtEl>
                                          <p:spTgt spid="1208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0837"/>
                                        </p:tgtEl>
                                        <p:attrNameLst>
                                          <p:attrName>style.visibility</p:attrName>
                                        </p:attrNameLst>
                                      </p:cBhvr>
                                      <p:to>
                                        <p:strVal val="visible"/>
                                      </p:to>
                                    </p:set>
                                    <p:animEffect transition="in" filter="fade">
                                      <p:cBhvr>
                                        <p:cTn id="12" dur="2000"/>
                                        <p:tgtEl>
                                          <p:spTgt spid="1208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wd">
                                    <p:tmPct val="5000"/>
                                  </p:iterate>
                                  <p:childTnLst>
                                    <p:set>
                                      <p:cBhvr>
                                        <p:cTn id="16" dur="1" fill="hold">
                                          <p:stCondLst>
                                            <p:cond delay="0"/>
                                          </p:stCondLst>
                                        </p:cTn>
                                        <p:tgtEl>
                                          <p:spTgt spid="120848"/>
                                        </p:tgtEl>
                                        <p:attrNameLst>
                                          <p:attrName>style.visibility</p:attrName>
                                        </p:attrNameLst>
                                      </p:cBhvr>
                                      <p:to>
                                        <p:strVal val="visible"/>
                                      </p:to>
                                    </p:set>
                                    <p:animEffect transition="in" filter="fade">
                                      <p:cBhvr>
                                        <p:cTn id="17" dur="2000"/>
                                        <p:tgtEl>
                                          <p:spTgt spid="1208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0844"/>
                                        </p:tgtEl>
                                        <p:attrNameLst>
                                          <p:attrName>style.visibility</p:attrName>
                                        </p:attrNameLst>
                                      </p:cBhvr>
                                      <p:to>
                                        <p:strVal val="visible"/>
                                      </p:to>
                                    </p:set>
                                    <p:animEffect transition="in" filter="fade">
                                      <p:cBhvr>
                                        <p:cTn id="22" dur="2000"/>
                                        <p:tgtEl>
                                          <p:spTgt spid="1208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wd">
                                    <p:tmPct val="6000"/>
                                  </p:iterate>
                                  <p:childTnLst>
                                    <p:set>
                                      <p:cBhvr>
                                        <p:cTn id="26" dur="1" fill="hold">
                                          <p:stCondLst>
                                            <p:cond delay="0"/>
                                          </p:stCondLst>
                                        </p:cTn>
                                        <p:tgtEl>
                                          <p:spTgt spid="120849"/>
                                        </p:tgtEl>
                                        <p:attrNameLst>
                                          <p:attrName>style.visibility</p:attrName>
                                        </p:attrNameLst>
                                      </p:cBhvr>
                                      <p:to>
                                        <p:strVal val="visible"/>
                                      </p:to>
                                    </p:set>
                                    <p:animEffect transition="in" filter="fade">
                                      <p:cBhvr>
                                        <p:cTn id="27" dur="2000"/>
                                        <p:tgtEl>
                                          <p:spTgt spid="12084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20845"/>
                                        </p:tgtEl>
                                        <p:attrNameLst>
                                          <p:attrName>style.visibility</p:attrName>
                                        </p:attrNameLst>
                                      </p:cBhvr>
                                      <p:to>
                                        <p:strVal val="visible"/>
                                      </p:to>
                                    </p:set>
                                    <p:animEffect transition="in" filter="fade">
                                      <p:cBhvr>
                                        <p:cTn id="32" dur="2000"/>
                                        <p:tgtEl>
                                          <p:spTgt spid="12084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iterate type="wd">
                                    <p:tmPct val="6000"/>
                                  </p:iterate>
                                  <p:childTnLst>
                                    <p:set>
                                      <p:cBhvr>
                                        <p:cTn id="36" dur="1" fill="hold">
                                          <p:stCondLst>
                                            <p:cond delay="0"/>
                                          </p:stCondLst>
                                        </p:cTn>
                                        <p:tgtEl>
                                          <p:spTgt spid="120850"/>
                                        </p:tgtEl>
                                        <p:attrNameLst>
                                          <p:attrName>style.visibility</p:attrName>
                                        </p:attrNameLst>
                                      </p:cBhvr>
                                      <p:to>
                                        <p:strVal val="visible"/>
                                      </p:to>
                                    </p:set>
                                    <p:animEffect transition="in" filter="fade">
                                      <p:cBhvr>
                                        <p:cTn id="37" dur="2000"/>
                                        <p:tgtEl>
                                          <p:spTgt spid="12085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20843"/>
                                        </p:tgtEl>
                                        <p:attrNameLst>
                                          <p:attrName>style.visibility</p:attrName>
                                        </p:attrNameLst>
                                      </p:cBhvr>
                                      <p:to>
                                        <p:strVal val="visible"/>
                                      </p:to>
                                    </p:set>
                                    <p:animEffect transition="in" filter="fade">
                                      <p:cBhvr>
                                        <p:cTn id="42" dur="2000"/>
                                        <p:tgtEl>
                                          <p:spTgt spid="12084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6" grpId="0"/>
      <p:bldP spid="120848" grpId="0"/>
      <p:bldP spid="120849" grpId="0"/>
      <p:bldP spid="120850"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10"/>
          <p:cNvSpPr>
            <a:spLocks noChangeArrowheads="1"/>
          </p:cNvSpPr>
          <p:nvPr/>
        </p:nvSpPr>
        <p:spPr bwMode="auto">
          <a:xfrm>
            <a:off x="152400" y="609600"/>
            <a:ext cx="8839200" cy="6248400"/>
          </a:xfrm>
          <a:prstGeom prst="roundRect">
            <a:avLst>
              <a:gd name="adj" fmla="val 2926"/>
            </a:avLst>
          </a:prstGeom>
          <a:solidFill>
            <a:schemeClr val="folHlink"/>
          </a:solidFill>
          <a:ln w="9525">
            <a:solidFill>
              <a:srgbClr val="FFCC99"/>
            </a:solidFill>
            <a:round/>
            <a:headEnd/>
            <a:tailEnd/>
          </a:ln>
        </p:spPr>
        <p:txBody>
          <a:bodyPr wrap="none" anchor="ctr"/>
          <a:lstStyle/>
          <a:p>
            <a:endParaRPr lang="en-US"/>
          </a:p>
        </p:txBody>
      </p:sp>
      <p:sp>
        <p:nvSpPr>
          <p:cNvPr id="16387" name="Rectangle 2"/>
          <p:cNvSpPr>
            <a:spLocks noGrp="1" noChangeArrowheads="1"/>
          </p:cNvSpPr>
          <p:nvPr>
            <p:ph type="title"/>
          </p:nvPr>
        </p:nvSpPr>
        <p:spPr/>
        <p:txBody>
          <a:bodyPr/>
          <a:lstStyle/>
          <a:p>
            <a:pPr eaLnBrk="1" hangingPunct="1"/>
            <a:r>
              <a:rPr lang="en-NZ" sz="3600" smtClean="0">
                <a:solidFill>
                  <a:schemeClr val="tx1"/>
                </a:solidFill>
              </a:rPr>
              <a:t>Editing</a:t>
            </a:r>
            <a:endParaRPr lang="en-AU" sz="3600" smtClean="0">
              <a:solidFill>
                <a:schemeClr val="tx1"/>
              </a:solidFill>
            </a:endParaRPr>
          </a:p>
        </p:txBody>
      </p:sp>
      <p:pic>
        <p:nvPicPr>
          <p:cNvPr id="12390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46313"/>
            <a:ext cx="7848600"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04850"/>
            <a:ext cx="7848600"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721100"/>
            <a:ext cx="78486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4">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3910"/>
                                        </p:tgtEl>
                                        <p:attrNameLst>
                                          <p:attrName>style.visibility</p:attrName>
                                        </p:attrNameLst>
                                      </p:cBhvr>
                                      <p:to>
                                        <p:strVal val="visible"/>
                                      </p:to>
                                    </p:set>
                                    <p:animEffect transition="in" filter="fade">
                                      <p:cBhvr>
                                        <p:cTn id="7" dur="2000"/>
                                        <p:tgtEl>
                                          <p:spTgt spid="1239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3909"/>
                                        </p:tgtEl>
                                        <p:attrNameLst>
                                          <p:attrName>style.visibility</p:attrName>
                                        </p:attrNameLst>
                                      </p:cBhvr>
                                      <p:to>
                                        <p:strVal val="visible"/>
                                      </p:to>
                                    </p:set>
                                    <p:animEffect transition="in" filter="fade">
                                      <p:cBhvr>
                                        <p:cTn id="12" dur="2000"/>
                                        <p:tgtEl>
                                          <p:spTgt spid="1239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3911"/>
                                        </p:tgtEl>
                                        <p:attrNameLst>
                                          <p:attrName>style.visibility</p:attrName>
                                        </p:attrNameLst>
                                      </p:cBhvr>
                                      <p:to>
                                        <p:strVal val="visible"/>
                                      </p:to>
                                    </p:set>
                                    <p:animEffect transition="in" filter="fade">
                                      <p:cBhvr>
                                        <p:cTn id="17" dur="2000"/>
                                        <p:tgtEl>
                                          <p:spTgt spid="1239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NZ" sz="3600" smtClean="0">
                <a:solidFill>
                  <a:schemeClr val="tx1"/>
                </a:solidFill>
              </a:rPr>
              <a:t>Translation</a:t>
            </a:r>
            <a:endParaRPr lang="en-AU" sz="3600" smtClean="0">
              <a:solidFill>
                <a:schemeClr val="tx1"/>
              </a:solidFill>
            </a:endParaRPr>
          </a:p>
        </p:txBody>
      </p:sp>
      <p:sp>
        <p:nvSpPr>
          <p:cNvPr id="124931" name="Rectangle 3"/>
          <p:cNvSpPr>
            <a:spLocks noGrp="1" noChangeArrowheads="1"/>
          </p:cNvSpPr>
          <p:nvPr>
            <p:ph type="body" idx="1"/>
          </p:nvPr>
        </p:nvSpPr>
        <p:spPr/>
        <p:txBody>
          <a:bodyPr/>
          <a:lstStyle/>
          <a:p>
            <a:pPr eaLnBrk="1" hangingPunct="1"/>
            <a:r>
              <a:rPr lang="en-NZ" sz="2400" smtClean="0">
                <a:solidFill>
                  <a:schemeClr val="bg1"/>
                </a:solidFill>
              </a:rPr>
              <a:t>In the cytoplasm, the mRNA passes through a slot in a ribosome (or ribosomes move along the RNA)</a:t>
            </a:r>
          </a:p>
          <a:p>
            <a:pPr eaLnBrk="1" hangingPunct="1"/>
            <a:endParaRPr lang="en-NZ" sz="2400" smtClean="0">
              <a:solidFill>
                <a:schemeClr val="bg1"/>
              </a:solidFill>
            </a:endParaRPr>
          </a:p>
          <a:p>
            <a:pPr eaLnBrk="1" hangingPunct="1"/>
            <a:r>
              <a:rPr lang="en-NZ" sz="2400" smtClean="0">
                <a:solidFill>
                  <a:schemeClr val="bg1"/>
                </a:solidFill>
              </a:rPr>
              <a:t>The anticodons of tRNA molecules temporarily bind to mRNA as it passes by the active site on the ribosome and the amino acids carried by the tRNAs are joined to form a polypeptide.</a:t>
            </a:r>
            <a:endParaRPr lang="en-AU" sz="2400" smtClean="0">
              <a:solidFill>
                <a:schemeClr val="bg1"/>
              </a:solidFill>
            </a:endParaRPr>
          </a:p>
        </p:txBody>
      </p:sp>
      <p:sp>
        <p:nvSpPr>
          <p:cNvPr id="4" name="AutoShape 4">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iterate type="wd">
                                    <p:tmPct val="5000"/>
                                  </p:iterate>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fade">
                                      <p:cBhvr>
                                        <p:cTn id="7" dur="2000"/>
                                        <p:tgtEl>
                                          <p:spTgt spid="1249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iterate type="wd">
                                    <p:tmPct val="5000"/>
                                  </p:iterate>
                                  <p:childTnLst>
                                    <p:set>
                                      <p:cBhvr>
                                        <p:cTn id="11" dur="1" fill="hold">
                                          <p:stCondLst>
                                            <p:cond delay="0"/>
                                          </p:stCondLst>
                                        </p:cTn>
                                        <p:tgtEl>
                                          <p:spTgt spid="124931">
                                            <p:txEl>
                                              <p:pRg st="2" end="2"/>
                                            </p:txEl>
                                          </p:spTgt>
                                        </p:tgtEl>
                                        <p:attrNameLst>
                                          <p:attrName>style.visibility</p:attrName>
                                        </p:attrNameLst>
                                      </p:cBhvr>
                                      <p:to>
                                        <p:strVal val="visible"/>
                                      </p:to>
                                    </p:set>
                                    <p:animEffect transition="in" filter="fade">
                                      <p:cBhvr>
                                        <p:cTn id="12" dur="2000"/>
                                        <p:tgtEl>
                                          <p:spTgt spid="1249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AU" smtClean="0"/>
          </a:p>
        </p:txBody>
      </p:sp>
      <p:sp>
        <p:nvSpPr>
          <p:cNvPr id="18435" name="Rectangle 3"/>
          <p:cNvSpPr>
            <a:spLocks noGrp="1" noChangeArrowheads="1"/>
          </p:cNvSpPr>
          <p:nvPr>
            <p:ph type="body" idx="1"/>
          </p:nvPr>
        </p:nvSpPr>
        <p:spPr/>
        <p:txBody>
          <a:bodyPr/>
          <a:lstStyle/>
          <a:p>
            <a:pPr eaLnBrk="1" hangingPunct="1"/>
            <a:r>
              <a:rPr lang="en-AU" smtClean="0">
                <a:solidFill>
                  <a:schemeClr val="bg1"/>
                </a:solidFill>
              </a:rPr>
              <a:t>This model shows the ‘active site with mRNA and a tRNA present</a:t>
            </a:r>
          </a:p>
        </p:txBody>
      </p:sp>
      <p:pic>
        <p:nvPicPr>
          <p:cNvPr id="18436" name="Picture 5" descr="ribos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52650"/>
            <a:ext cx="5791200"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4">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8763000" cy="685800"/>
          </a:xfrm>
        </p:spPr>
        <p:txBody>
          <a:bodyPr/>
          <a:lstStyle/>
          <a:p>
            <a:pPr eaLnBrk="1" hangingPunct="1"/>
            <a:r>
              <a:rPr lang="en-AU" sz="2500" smtClean="0">
                <a:solidFill>
                  <a:schemeClr val="tx1"/>
                </a:solidFill>
              </a:rPr>
              <a:t>A 3-d model showing a growing amino acid chain</a:t>
            </a:r>
          </a:p>
        </p:txBody>
      </p:sp>
      <p:sp>
        <p:nvSpPr>
          <p:cNvPr id="19459" name="Rectangle 3"/>
          <p:cNvSpPr>
            <a:spLocks noGrp="1" noChangeArrowheads="1"/>
          </p:cNvSpPr>
          <p:nvPr>
            <p:ph type="body" idx="1"/>
          </p:nvPr>
        </p:nvSpPr>
        <p:spPr/>
        <p:txBody>
          <a:bodyPr/>
          <a:lstStyle/>
          <a:p>
            <a:pPr eaLnBrk="1" hangingPunct="1"/>
            <a:endParaRPr lang="en-AU" smtClean="0"/>
          </a:p>
        </p:txBody>
      </p:sp>
      <p:pic>
        <p:nvPicPr>
          <p:cNvPr id="1946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838" y="762000"/>
            <a:ext cx="54403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4">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n-AU" smtClean="0"/>
          </a:p>
        </p:txBody>
      </p:sp>
      <p:sp>
        <p:nvSpPr>
          <p:cNvPr id="20483" name="Rectangle 3"/>
          <p:cNvSpPr>
            <a:spLocks noGrp="1" noChangeArrowheads="1"/>
          </p:cNvSpPr>
          <p:nvPr>
            <p:ph type="body" idx="1"/>
          </p:nvPr>
        </p:nvSpPr>
        <p:spPr/>
        <p:txBody>
          <a:bodyPr/>
          <a:lstStyle/>
          <a:p>
            <a:pPr eaLnBrk="1" hangingPunct="1"/>
            <a:endParaRPr lang="en-AU" smtClean="0"/>
          </a:p>
        </p:txBody>
      </p:sp>
      <p:pic>
        <p:nvPicPr>
          <p:cNvPr id="20484" name="Picture 5" descr="image?id=780&amp;rendTypeI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630237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4">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NZ" smtClean="0">
                <a:solidFill>
                  <a:schemeClr val="tx1"/>
                </a:solidFill>
              </a:rPr>
              <a:t>Translation in reality</a:t>
            </a:r>
            <a:endParaRPr lang="en-AU" smtClean="0">
              <a:solidFill>
                <a:schemeClr val="tx1"/>
              </a:solidFill>
            </a:endParaRPr>
          </a:p>
        </p:txBody>
      </p:sp>
      <p:sp>
        <p:nvSpPr>
          <p:cNvPr id="126979" name="Rectangle 3"/>
          <p:cNvSpPr>
            <a:spLocks noGrp="1" noChangeArrowheads="1"/>
          </p:cNvSpPr>
          <p:nvPr>
            <p:ph type="body" idx="1"/>
          </p:nvPr>
        </p:nvSpPr>
        <p:spPr>
          <a:xfrm>
            <a:off x="228600" y="762000"/>
            <a:ext cx="3810000" cy="5867400"/>
          </a:xfrm>
        </p:spPr>
        <p:txBody>
          <a:bodyPr/>
          <a:lstStyle/>
          <a:p>
            <a:pPr eaLnBrk="1" hangingPunct="1"/>
            <a:r>
              <a:rPr lang="en-AU" sz="2400" smtClean="0">
                <a:solidFill>
                  <a:schemeClr val="bg1"/>
                </a:solidFill>
              </a:rPr>
              <a:t>Several ribosomes may translate a single mRNA molecule at the same time. The beginning of the mRNA is to the right (at the arrow) and the end is to the left. Note that the synthesized protein molecule can be seen growing longer and longer, the closer to the end of the mRNA the ribosome gets. </a:t>
            </a:r>
          </a:p>
        </p:txBody>
      </p:sp>
      <p:pic>
        <p:nvPicPr>
          <p:cNvPr id="126981" name="Picture 5"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685800"/>
            <a:ext cx="48387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4">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26978"/>
                                        </p:tgtEl>
                                        <p:attrNameLst>
                                          <p:attrName>style.visibility</p:attrName>
                                        </p:attrNameLst>
                                      </p:cBhvr>
                                      <p:to>
                                        <p:strVal val="visible"/>
                                      </p:to>
                                    </p:set>
                                    <p:animEffect transition="in" filter="fade">
                                      <p:cBhvr>
                                        <p:cTn id="7" dur="1000">
                                          <p:stCondLst>
                                            <p:cond delay="0"/>
                                          </p:stCondLst>
                                        </p:cTn>
                                        <p:tgtEl>
                                          <p:spTgt spid="1269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2000"/>
                                  </p:iterate>
                                  <p:childTnLst>
                                    <p:set>
                                      <p:cBhvr>
                                        <p:cTn id="11" dur="1" fill="hold">
                                          <p:stCondLst>
                                            <p:cond delay="0"/>
                                          </p:stCondLst>
                                        </p:cTn>
                                        <p:tgtEl>
                                          <p:spTgt spid="126979">
                                            <p:txEl>
                                              <p:pRg st="0" end="0"/>
                                            </p:txEl>
                                          </p:spTgt>
                                        </p:tgtEl>
                                        <p:attrNameLst>
                                          <p:attrName>style.visibility</p:attrName>
                                        </p:attrNameLst>
                                      </p:cBhvr>
                                      <p:to>
                                        <p:strVal val="visible"/>
                                      </p:to>
                                    </p:set>
                                    <p:animEffect transition="in" filter="fade">
                                      <p:cBhvr>
                                        <p:cTn id="12" dur="500">
                                          <p:stCondLst>
                                            <p:cond delay="0"/>
                                          </p:stCondLst>
                                        </p:cTn>
                                        <p:tgtEl>
                                          <p:spTgt spid="12697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26981"/>
                                        </p:tgtEl>
                                        <p:attrNameLst>
                                          <p:attrName>style.visibility</p:attrName>
                                        </p:attrNameLst>
                                      </p:cBhvr>
                                      <p:to>
                                        <p:strVal val="visible"/>
                                      </p:to>
                                    </p:set>
                                    <p:animEffect transition="in" filter="fade">
                                      <p:cBhvr>
                                        <p:cTn id="15" dur="3000"/>
                                        <p:tgtEl>
                                          <p:spTgt spid="12698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p:bldP spid="126979" grpId="0" build="p"/>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NZ" sz="2800" smtClean="0">
                <a:solidFill>
                  <a:schemeClr val="bg1"/>
                </a:solidFill>
              </a:rPr>
              <a:t>The Central Dogma of Molecular Biology</a:t>
            </a:r>
            <a:endParaRPr lang="en-AU" sz="2800" smtClean="0">
              <a:solidFill>
                <a:schemeClr val="bg1"/>
              </a:solidFill>
            </a:endParaRPr>
          </a:p>
        </p:txBody>
      </p:sp>
      <p:sp>
        <p:nvSpPr>
          <p:cNvPr id="4099" name="Rectangle 3"/>
          <p:cNvSpPr>
            <a:spLocks noGrp="1" noChangeArrowheads="1"/>
          </p:cNvSpPr>
          <p:nvPr>
            <p:ph type="body" idx="1"/>
          </p:nvPr>
        </p:nvSpPr>
        <p:spPr>
          <a:xfrm>
            <a:off x="228600" y="3810000"/>
            <a:ext cx="8610600" cy="2819400"/>
          </a:xfrm>
        </p:spPr>
        <p:txBody>
          <a:bodyPr/>
          <a:lstStyle/>
          <a:p>
            <a:pPr eaLnBrk="1" hangingPunct="1"/>
            <a:r>
              <a:rPr lang="en-NZ" sz="2000" smtClean="0">
                <a:solidFill>
                  <a:srgbClr val="336699"/>
                </a:solidFill>
              </a:rPr>
              <a:t>Note: Some “retroviruses” (e.g. HIV) use RNA not DNA to store their genetic code. They use reverse transcriptase enzyme to convert their code to DNA when attacking cells</a:t>
            </a:r>
          </a:p>
          <a:p>
            <a:pPr eaLnBrk="1" hangingPunct="1"/>
            <a:endParaRPr lang="en-NZ" sz="2000" smtClean="0">
              <a:solidFill>
                <a:srgbClr val="336699"/>
              </a:solidFill>
            </a:endParaRPr>
          </a:p>
        </p:txBody>
      </p:sp>
      <p:sp>
        <p:nvSpPr>
          <p:cNvPr id="5" name="AutoShape 4">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0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en-NZ" sz="3600" smtClean="0">
                <a:solidFill>
                  <a:schemeClr val="tx1"/>
                </a:solidFill>
              </a:rPr>
              <a:t>Punctuating the code - Starting</a:t>
            </a:r>
            <a:endParaRPr lang="en-AU" sz="3600" smtClean="0">
              <a:solidFill>
                <a:schemeClr val="tx1"/>
              </a:solidFill>
            </a:endParaRPr>
          </a:p>
        </p:txBody>
      </p:sp>
      <p:sp>
        <p:nvSpPr>
          <p:cNvPr id="131075" name="Rectangle 3"/>
          <p:cNvSpPr>
            <a:spLocks noGrp="1" noChangeArrowheads="1"/>
          </p:cNvSpPr>
          <p:nvPr>
            <p:ph type="body" idx="1"/>
          </p:nvPr>
        </p:nvSpPr>
        <p:spPr>
          <a:xfrm>
            <a:off x="228600" y="762000"/>
            <a:ext cx="4114800" cy="5867400"/>
          </a:xfrm>
        </p:spPr>
        <p:txBody>
          <a:bodyPr/>
          <a:lstStyle/>
          <a:p>
            <a:pPr eaLnBrk="1" hangingPunct="1">
              <a:lnSpc>
                <a:spcPct val="90000"/>
              </a:lnSpc>
            </a:pPr>
            <a:r>
              <a:rPr lang="en-NZ" sz="2400" dirty="0" smtClean="0">
                <a:solidFill>
                  <a:srgbClr val="336699"/>
                </a:solidFill>
              </a:rPr>
              <a:t>Start</a:t>
            </a:r>
            <a:r>
              <a:rPr lang="en-NZ" sz="2400" dirty="0" smtClean="0"/>
              <a:t> </a:t>
            </a:r>
            <a:r>
              <a:rPr lang="en-NZ" sz="2400" dirty="0" smtClean="0">
                <a:solidFill>
                  <a:schemeClr val="bg1"/>
                </a:solidFill>
              </a:rPr>
              <a:t>– AUG codes for methionine (Met). It is the</a:t>
            </a:r>
            <a:r>
              <a:rPr lang="en-NZ" sz="2400" dirty="0" smtClean="0"/>
              <a:t> </a:t>
            </a:r>
            <a:r>
              <a:rPr lang="en-NZ" sz="2400" dirty="0" smtClean="0">
                <a:solidFill>
                  <a:srgbClr val="336699"/>
                </a:solidFill>
              </a:rPr>
              <a:t>initiation codon</a:t>
            </a:r>
            <a:r>
              <a:rPr lang="en-NZ" sz="2400" dirty="0" smtClean="0">
                <a:solidFill>
                  <a:schemeClr val="bg1"/>
                </a:solidFill>
              </a:rPr>
              <a:t>. </a:t>
            </a:r>
          </a:p>
          <a:p>
            <a:pPr eaLnBrk="1" hangingPunct="1">
              <a:lnSpc>
                <a:spcPct val="90000"/>
              </a:lnSpc>
            </a:pPr>
            <a:endParaRPr lang="en-NZ" sz="2400" dirty="0" smtClean="0">
              <a:solidFill>
                <a:schemeClr val="bg1"/>
              </a:solidFill>
            </a:endParaRPr>
          </a:p>
          <a:p>
            <a:pPr eaLnBrk="1" hangingPunct="1">
              <a:lnSpc>
                <a:spcPct val="90000"/>
              </a:lnSpc>
            </a:pPr>
            <a:r>
              <a:rPr lang="en-NZ" sz="2400" dirty="0" smtClean="0">
                <a:solidFill>
                  <a:schemeClr val="bg1"/>
                </a:solidFill>
              </a:rPr>
              <a:t>Translation does not start until  AUG reaches the active site of a ribosome.</a:t>
            </a:r>
          </a:p>
          <a:p>
            <a:pPr eaLnBrk="1" hangingPunct="1">
              <a:lnSpc>
                <a:spcPct val="90000"/>
              </a:lnSpc>
            </a:pPr>
            <a:endParaRPr lang="en-NZ" sz="2400" dirty="0" smtClean="0">
              <a:solidFill>
                <a:schemeClr val="bg1"/>
              </a:solidFill>
            </a:endParaRPr>
          </a:p>
          <a:p>
            <a:pPr eaLnBrk="1" hangingPunct="1">
              <a:lnSpc>
                <a:spcPct val="90000"/>
              </a:lnSpc>
            </a:pPr>
            <a:r>
              <a:rPr lang="en-NZ" sz="2400" dirty="0" smtClean="0">
                <a:solidFill>
                  <a:schemeClr val="bg1"/>
                </a:solidFill>
              </a:rPr>
              <a:t>Every polypeptide made starts with Met, but it is often removed before the final protein is produced</a:t>
            </a:r>
            <a:r>
              <a:rPr lang="en-NZ" sz="2400" dirty="0" smtClean="0">
                <a:solidFill>
                  <a:schemeClr val="bg1"/>
                </a:solidFill>
              </a:rPr>
              <a:t>.</a:t>
            </a:r>
            <a:endParaRPr lang="en-NZ" sz="2400" dirty="0" smtClean="0">
              <a:solidFill>
                <a:schemeClr val="bg1"/>
              </a:solidFill>
            </a:endParaRPr>
          </a:p>
        </p:txBody>
      </p:sp>
      <p:pic>
        <p:nvPicPr>
          <p:cNvPr id="131076" name="Picture 4" descr="ribos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524000"/>
            <a:ext cx="487680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4">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31074"/>
                                        </p:tgtEl>
                                        <p:attrNameLst>
                                          <p:attrName>style.visibility</p:attrName>
                                        </p:attrNameLst>
                                      </p:cBhvr>
                                      <p:to>
                                        <p:strVal val="visible"/>
                                      </p:to>
                                    </p:set>
                                    <p:animEffect transition="in" filter="fade">
                                      <p:cBhvr>
                                        <p:cTn id="7" dur="1000">
                                          <p:stCondLst>
                                            <p:cond delay="0"/>
                                          </p:stCondLst>
                                        </p:cTn>
                                        <p:tgtEl>
                                          <p:spTgt spid="131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31075">
                                            <p:txEl>
                                              <p:pRg st="0" end="0"/>
                                            </p:txEl>
                                          </p:spTgt>
                                        </p:tgtEl>
                                        <p:attrNameLst>
                                          <p:attrName>style.visibility</p:attrName>
                                        </p:attrNameLst>
                                      </p:cBhvr>
                                      <p:to>
                                        <p:strVal val="visible"/>
                                      </p:to>
                                    </p:set>
                                    <p:animEffect transition="in" filter="fade">
                                      <p:cBhvr>
                                        <p:cTn id="12" dur="500">
                                          <p:stCondLst>
                                            <p:cond delay="0"/>
                                          </p:stCondLst>
                                        </p:cTn>
                                        <p:tgtEl>
                                          <p:spTgt spid="1310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31075">
                                            <p:txEl>
                                              <p:pRg st="2" end="2"/>
                                            </p:txEl>
                                          </p:spTgt>
                                        </p:tgtEl>
                                        <p:attrNameLst>
                                          <p:attrName>style.visibility</p:attrName>
                                        </p:attrNameLst>
                                      </p:cBhvr>
                                      <p:to>
                                        <p:strVal val="visible"/>
                                      </p:to>
                                    </p:set>
                                    <p:animEffect transition="in" filter="fade">
                                      <p:cBhvr>
                                        <p:cTn id="17" dur="500">
                                          <p:stCondLst>
                                            <p:cond delay="0"/>
                                          </p:stCondLst>
                                        </p:cTn>
                                        <p:tgtEl>
                                          <p:spTgt spid="1310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1076"/>
                                        </p:tgtEl>
                                        <p:attrNameLst>
                                          <p:attrName>style.visibility</p:attrName>
                                        </p:attrNameLst>
                                      </p:cBhvr>
                                      <p:to>
                                        <p:strVal val="visible"/>
                                      </p:to>
                                    </p:set>
                                    <p:animEffect transition="in" filter="fade">
                                      <p:cBhvr>
                                        <p:cTn id="22" dur="2000"/>
                                        <p:tgtEl>
                                          <p:spTgt spid="13107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31075">
                                            <p:txEl>
                                              <p:pRg st="4" end="4"/>
                                            </p:txEl>
                                          </p:spTgt>
                                        </p:tgtEl>
                                        <p:attrNameLst>
                                          <p:attrName>style.visibility</p:attrName>
                                        </p:attrNameLst>
                                      </p:cBhvr>
                                      <p:to>
                                        <p:strVal val="visible"/>
                                      </p:to>
                                    </p:set>
                                    <p:animEffect transition="in" filter="fade">
                                      <p:cBhvr>
                                        <p:cTn id="27" dur="500">
                                          <p:stCondLst>
                                            <p:cond delay="0"/>
                                          </p:stCondLst>
                                        </p:cTn>
                                        <p:tgtEl>
                                          <p:spTgt spid="13107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p:bldP spid="131075" grpId="0" build="p"/>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r>
              <a:rPr lang="en-NZ" sz="3600" smtClean="0">
                <a:solidFill>
                  <a:schemeClr val="tx1"/>
                </a:solidFill>
              </a:rPr>
              <a:t>Punctuating the code - Stopping</a:t>
            </a:r>
            <a:endParaRPr lang="en-AU" sz="3600" smtClean="0">
              <a:solidFill>
                <a:schemeClr val="tx1"/>
              </a:solidFill>
            </a:endParaRPr>
          </a:p>
        </p:txBody>
      </p:sp>
      <p:sp>
        <p:nvSpPr>
          <p:cNvPr id="132099" name="Rectangle 3"/>
          <p:cNvSpPr>
            <a:spLocks noGrp="1" noChangeArrowheads="1"/>
          </p:cNvSpPr>
          <p:nvPr>
            <p:ph type="body" idx="1"/>
          </p:nvPr>
        </p:nvSpPr>
        <p:spPr>
          <a:xfrm>
            <a:off x="228600" y="762000"/>
            <a:ext cx="5943600" cy="5867400"/>
          </a:xfrm>
        </p:spPr>
        <p:txBody>
          <a:bodyPr/>
          <a:lstStyle/>
          <a:p>
            <a:pPr eaLnBrk="1" hangingPunct="1">
              <a:lnSpc>
                <a:spcPct val="90000"/>
              </a:lnSpc>
            </a:pPr>
            <a:r>
              <a:rPr lang="en-NZ" sz="2400" smtClean="0">
                <a:solidFill>
                  <a:schemeClr val="bg1"/>
                </a:solidFill>
              </a:rPr>
              <a:t>There are three </a:t>
            </a:r>
            <a:r>
              <a:rPr lang="en-NZ" sz="2400" smtClean="0">
                <a:solidFill>
                  <a:srgbClr val="336699"/>
                </a:solidFill>
              </a:rPr>
              <a:t>‘termination’</a:t>
            </a:r>
            <a:r>
              <a:rPr lang="en-NZ" sz="2400" smtClean="0">
                <a:solidFill>
                  <a:schemeClr val="bg1"/>
                </a:solidFill>
              </a:rPr>
              <a:t> or stop codons.</a:t>
            </a:r>
          </a:p>
          <a:p>
            <a:pPr eaLnBrk="1" hangingPunct="1">
              <a:lnSpc>
                <a:spcPct val="90000"/>
              </a:lnSpc>
            </a:pPr>
            <a:endParaRPr lang="en-NZ" sz="1200" smtClean="0">
              <a:solidFill>
                <a:schemeClr val="bg1"/>
              </a:solidFill>
            </a:endParaRPr>
          </a:p>
          <a:p>
            <a:pPr eaLnBrk="1" hangingPunct="1">
              <a:lnSpc>
                <a:spcPct val="90000"/>
              </a:lnSpc>
            </a:pPr>
            <a:r>
              <a:rPr lang="en-NZ" sz="2400" smtClean="0">
                <a:solidFill>
                  <a:srgbClr val="336699"/>
                </a:solidFill>
              </a:rPr>
              <a:t>UAA</a:t>
            </a:r>
            <a:r>
              <a:rPr lang="en-NZ" sz="2400" smtClean="0">
                <a:solidFill>
                  <a:schemeClr val="bg1"/>
                </a:solidFill>
              </a:rPr>
              <a:t>, </a:t>
            </a:r>
            <a:r>
              <a:rPr lang="en-NZ" sz="2400" smtClean="0">
                <a:solidFill>
                  <a:srgbClr val="336699"/>
                </a:solidFill>
              </a:rPr>
              <a:t>UGA</a:t>
            </a:r>
            <a:r>
              <a:rPr lang="en-NZ" sz="2400" smtClean="0">
                <a:solidFill>
                  <a:schemeClr val="bg1"/>
                </a:solidFill>
              </a:rPr>
              <a:t> and </a:t>
            </a:r>
            <a:r>
              <a:rPr lang="en-NZ" sz="2400" smtClean="0">
                <a:solidFill>
                  <a:srgbClr val="336699"/>
                </a:solidFill>
              </a:rPr>
              <a:t>UAG</a:t>
            </a:r>
          </a:p>
          <a:p>
            <a:pPr eaLnBrk="1" hangingPunct="1">
              <a:lnSpc>
                <a:spcPct val="90000"/>
              </a:lnSpc>
            </a:pPr>
            <a:endParaRPr lang="en-NZ" sz="1200" smtClean="0">
              <a:solidFill>
                <a:schemeClr val="bg1"/>
              </a:solidFill>
            </a:endParaRPr>
          </a:p>
          <a:p>
            <a:pPr eaLnBrk="1" hangingPunct="1">
              <a:lnSpc>
                <a:spcPct val="90000"/>
              </a:lnSpc>
            </a:pPr>
            <a:r>
              <a:rPr lang="en-NZ" sz="2400" smtClean="0">
                <a:solidFill>
                  <a:schemeClr val="bg1"/>
                </a:solidFill>
              </a:rPr>
              <a:t>When one of these reaches the active site on a ribosome there is no tRNA with an anticodon for these codons so translation stops.</a:t>
            </a:r>
          </a:p>
          <a:p>
            <a:pPr eaLnBrk="1" hangingPunct="1">
              <a:lnSpc>
                <a:spcPct val="90000"/>
              </a:lnSpc>
            </a:pPr>
            <a:endParaRPr lang="en-NZ" sz="2400" smtClean="0">
              <a:solidFill>
                <a:schemeClr val="bg1"/>
              </a:solidFill>
            </a:endParaRPr>
          </a:p>
          <a:p>
            <a:pPr eaLnBrk="1" hangingPunct="1">
              <a:lnSpc>
                <a:spcPct val="90000"/>
              </a:lnSpc>
            </a:pPr>
            <a:endParaRPr lang="en-AU" sz="2400" smtClean="0">
              <a:solidFill>
                <a:schemeClr val="bg1"/>
              </a:solidFill>
            </a:endParaRPr>
          </a:p>
        </p:txBody>
      </p:sp>
      <p:pic>
        <p:nvPicPr>
          <p:cNvPr id="132107" name="Picture 11" descr="sto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86200"/>
            <a:ext cx="549592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32098"/>
                                        </p:tgtEl>
                                        <p:attrNameLst>
                                          <p:attrName>style.visibility</p:attrName>
                                        </p:attrNameLst>
                                      </p:cBhvr>
                                      <p:to>
                                        <p:strVal val="visible"/>
                                      </p:to>
                                    </p:set>
                                    <p:animEffect transition="in" filter="fade">
                                      <p:cBhvr>
                                        <p:cTn id="7" dur="1000">
                                          <p:stCondLst>
                                            <p:cond delay="0"/>
                                          </p:stCondLst>
                                        </p:cTn>
                                        <p:tgtEl>
                                          <p:spTgt spid="132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32099">
                                            <p:txEl>
                                              <p:pRg st="0" end="0"/>
                                            </p:txEl>
                                          </p:spTgt>
                                        </p:tgtEl>
                                        <p:attrNameLst>
                                          <p:attrName>style.visibility</p:attrName>
                                        </p:attrNameLst>
                                      </p:cBhvr>
                                      <p:to>
                                        <p:strVal val="visible"/>
                                      </p:to>
                                    </p:set>
                                    <p:animEffect transition="in" filter="fade">
                                      <p:cBhvr>
                                        <p:cTn id="12" dur="500">
                                          <p:stCondLst>
                                            <p:cond delay="0"/>
                                          </p:stCondLst>
                                        </p:cTn>
                                        <p:tgtEl>
                                          <p:spTgt spid="1320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32099">
                                            <p:txEl>
                                              <p:pRg st="2" end="2"/>
                                            </p:txEl>
                                          </p:spTgt>
                                        </p:tgtEl>
                                        <p:attrNameLst>
                                          <p:attrName>style.visibility</p:attrName>
                                        </p:attrNameLst>
                                      </p:cBhvr>
                                      <p:to>
                                        <p:strVal val="visible"/>
                                      </p:to>
                                    </p:set>
                                    <p:animEffect transition="in" filter="fade">
                                      <p:cBhvr>
                                        <p:cTn id="17" dur="500">
                                          <p:stCondLst>
                                            <p:cond delay="0"/>
                                          </p:stCondLst>
                                        </p:cTn>
                                        <p:tgtEl>
                                          <p:spTgt spid="132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32099">
                                            <p:txEl>
                                              <p:pRg st="4" end="4"/>
                                            </p:txEl>
                                          </p:spTgt>
                                        </p:tgtEl>
                                        <p:attrNameLst>
                                          <p:attrName>style.visibility</p:attrName>
                                        </p:attrNameLst>
                                      </p:cBhvr>
                                      <p:to>
                                        <p:strVal val="visible"/>
                                      </p:to>
                                    </p:set>
                                    <p:animEffect transition="in" filter="fade">
                                      <p:cBhvr>
                                        <p:cTn id="22" dur="500">
                                          <p:stCondLst>
                                            <p:cond delay="0"/>
                                          </p:stCondLst>
                                        </p:cTn>
                                        <p:tgtEl>
                                          <p:spTgt spid="13209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32107"/>
                                        </p:tgtEl>
                                        <p:attrNameLst>
                                          <p:attrName>style.visibility</p:attrName>
                                        </p:attrNameLst>
                                      </p:cBhvr>
                                      <p:to>
                                        <p:strVal val="visible"/>
                                      </p:to>
                                    </p:set>
                                    <p:animEffect transition="in" filter="fade">
                                      <p:cBhvr>
                                        <p:cTn id="27" dur="2000"/>
                                        <p:tgtEl>
                                          <p:spTgt spid="132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p:bldP spid="132099"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NZ" sz="3600" smtClean="0"/>
              <a:t>The Genetic Code</a:t>
            </a:r>
            <a:endParaRPr lang="en-AU" sz="3600" smtClean="0"/>
          </a:p>
        </p:txBody>
      </p:sp>
      <p:sp>
        <p:nvSpPr>
          <p:cNvPr id="129027" name="Rectangle 3"/>
          <p:cNvSpPr>
            <a:spLocks noGrp="1" noChangeArrowheads="1"/>
          </p:cNvSpPr>
          <p:nvPr>
            <p:ph type="body" idx="1"/>
          </p:nvPr>
        </p:nvSpPr>
        <p:spPr>
          <a:xfrm>
            <a:off x="228600" y="762000"/>
            <a:ext cx="8229600" cy="5867400"/>
          </a:xfrm>
        </p:spPr>
        <p:txBody>
          <a:bodyPr/>
          <a:lstStyle/>
          <a:p>
            <a:pPr eaLnBrk="1" hangingPunct="1"/>
            <a:r>
              <a:rPr lang="en-NZ" sz="2400" smtClean="0">
                <a:solidFill>
                  <a:schemeClr val="bg1"/>
                </a:solidFill>
              </a:rPr>
              <a:t>There are 20 amino acids and only 4 nucleotides on the DNA and RNA.</a:t>
            </a:r>
          </a:p>
          <a:p>
            <a:pPr eaLnBrk="1" hangingPunct="1"/>
            <a:r>
              <a:rPr lang="en-NZ" sz="2400" smtClean="0">
                <a:solidFill>
                  <a:schemeClr val="bg1"/>
                </a:solidFill>
              </a:rPr>
              <a:t>DNA uses a</a:t>
            </a:r>
            <a:r>
              <a:rPr lang="en-NZ" sz="2400" smtClean="0"/>
              <a:t> </a:t>
            </a:r>
            <a:r>
              <a:rPr lang="en-NZ" sz="2400" smtClean="0">
                <a:solidFill>
                  <a:srgbClr val="336699"/>
                </a:solidFill>
              </a:rPr>
              <a:t>triplet </a:t>
            </a:r>
            <a:r>
              <a:rPr lang="en-NZ" sz="2400" smtClean="0"/>
              <a:t> </a:t>
            </a:r>
            <a:r>
              <a:rPr lang="en-NZ" sz="2400" smtClean="0">
                <a:solidFill>
                  <a:schemeClr val="bg1"/>
                </a:solidFill>
              </a:rPr>
              <a:t>of nucleotide bases to make one 3-letter mRNA </a:t>
            </a:r>
            <a:r>
              <a:rPr lang="en-NZ" sz="2400" smtClean="0">
                <a:solidFill>
                  <a:srgbClr val="336699"/>
                </a:solidFill>
              </a:rPr>
              <a:t>codon</a:t>
            </a:r>
            <a:r>
              <a:rPr lang="en-NZ" sz="2400" smtClean="0">
                <a:solidFill>
                  <a:schemeClr val="bg1"/>
                </a:solidFill>
              </a:rPr>
              <a:t> to code for one amino acid.</a:t>
            </a:r>
          </a:p>
          <a:p>
            <a:pPr eaLnBrk="1" hangingPunct="1"/>
            <a:r>
              <a:rPr lang="en-NZ" sz="2400" smtClean="0">
                <a:solidFill>
                  <a:schemeClr val="bg1"/>
                </a:solidFill>
              </a:rPr>
              <a:t>There are only 16 combinations of 2 bases so 2 bases would not be enough</a:t>
            </a:r>
          </a:p>
          <a:p>
            <a:pPr eaLnBrk="1" hangingPunct="1"/>
            <a:r>
              <a:rPr lang="en-NZ" sz="2400" smtClean="0">
                <a:solidFill>
                  <a:schemeClr val="bg1"/>
                </a:solidFill>
              </a:rPr>
              <a:t> There are 64 possible combinations of 3 bases – 44 more than are needed. </a:t>
            </a:r>
          </a:p>
          <a:p>
            <a:pPr eaLnBrk="1" hangingPunct="1"/>
            <a:r>
              <a:rPr lang="en-NZ" sz="2400" smtClean="0">
                <a:solidFill>
                  <a:schemeClr val="bg1"/>
                </a:solidFill>
              </a:rPr>
              <a:t>Most a.a’s are coded for by more than 1 codon. This is called ‘</a:t>
            </a:r>
            <a:r>
              <a:rPr lang="en-NZ" sz="2400" smtClean="0">
                <a:solidFill>
                  <a:srgbClr val="336699"/>
                </a:solidFill>
              </a:rPr>
              <a:t>degeneracy</a:t>
            </a:r>
            <a:r>
              <a:rPr lang="en-NZ" sz="2400" smtClean="0">
                <a:solidFill>
                  <a:schemeClr val="bg1"/>
                </a:solidFill>
              </a:rPr>
              <a:t>’.</a:t>
            </a:r>
          </a:p>
          <a:p>
            <a:pPr eaLnBrk="1" hangingPunct="1"/>
            <a:r>
              <a:rPr lang="en-NZ" sz="2400" smtClean="0">
                <a:solidFill>
                  <a:schemeClr val="bg1"/>
                </a:solidFill>
              </a:rPr>
              <a:t>Degeneracy is useful as if a mutation changes 1 base it may still code for the same amino acid.</a:t>
            </a:r>
            <a:endParaRPr lang="en-AU" sz="2400" smtClean="0">
              <a:solidFill>
                <a:schemeClr val="bg1"/>
              </a:solidFill>
            </a:endParaRPr>
          </a:p>
        </p:txBody>
      </p:sp>
      <p:sp>
        <p:nvSpPr>
          <p:cNvPr id="4" name="AutoShape 4">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29026"/>
                                        </p:tgtEl>
                                        <p:attrNameLst>
                                          <p:attrName>style.visibility</p:attrName>
                                        </p:attrNameLst>
                                      </p:cBhvr>
                                      <p:to>
                                        <p:strVal val="visible"/>
                                      </p:to>
                                    </p:set>
                                    <p:animEffect transition="in" filter="fade">
                                      <p:cBhvr>
                                        <p:cTn id="7" dur="1000">
                                          <p:stCondLst>
                                            <p:cond delay="0"/>
                                          </p:stCondLst>
                                        </p:cTn>
                                        <p:tgtEl>
                                          <p:spTgt spid="129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29027">
                                            <p:txEl>
                                              <p:pRg st="0" end="0"/>
                                            </p:txEl>
                                          </p:spTgt>
                                        </p:tgtEl>
                                        <p:attrNameLst>
                                          <p:attrName>style.visibility</p:attrName>
                                        </p:attrNameLst>
                                      </p:cBhvr>
                                      <p:to>
                                        <p:strVal val="visible"/>
                                      </p:to>
                                    </p:set>
                                    <p:animEffect transition="in" filter="fade">
                                      <p:cBhvr>
                                        <p:cTn id="12" dur="500">
                                          <p:stCondLst>
                                            <p:cond delay="0"/>
                                          </p:stCondLst>
                                        </p:cTn>
                                        <p:tgtEl>
                                          <p:spTgt spid="1290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29027">
                                            <p:txEl>
                                              <p:pRg st="1" end="1"/>
                                            </p:txEl>
                                          </p:spTgt>
                                        </p:tgtEl>
                                        <p:attrNameLst>
                                          <p:attrName>style.visibility</p:attrName>
                                        </p:attrNameLst>
                                      </p:cBhvr>
                                      <p:to>
                                        <p:strVal val="visible"/>
                                      </p:to>
                                    </p:set>
                                    <p:animEffect transition="in" filter="fade">
                                      <p:cBhvr>
                                        <p:cTn id="17" dur="500">
                                          <p:stCondLst>
                                            <p:cond delay="0"/>
                                          </p:stCondLst>
                                        </p:cTn>
                                        <p:tgtEl>
                                          <p:spTgt spid="12902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29027">
                                            <p:txEl>
                                              <p:pRg st="2" end="2"/>
                                            </p:txEl>
                                          </p:spTgt>
                                        </p:tgtEl>
                                        <p:attrNameLst>
                                          <p:attrName>style.visibility</p:attrName>
                                        </p:attrNameLst>
                                      </p:cBhvr>
                                      <p:to>
                                        <p:strVal val="visible"/>
                                      </p:to>
                                    </p:set>
                                    <p:animEffect transition="in" filter="fade">
                                      <p:cBhvr>
                                        <p:cTn id="22" dur="500">
                                          <p:stCondLst>
                                            <p:cond delay="0"/>
                                          </p:stCondLst>
                                        </p:cTn>
                                        <p:tgtEl>
                                          <p:spTgt spid="12902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29027">
                                            <p:txEl>
                                              <p:pRg st="3" end="3"/>
                                            </p:txEl>
                                          </p:spTgt>
                                        </p:tgtEl>
                                        <p:attrNameLst>
                                          <p:attrName>style.visibility</p:attrName>
                                        </p:attrNameLst>
                                      </p:cBhvr>
                                      <p:to>
                                        <p:strVal val="visible"/>
                                      </p:to>
                                    </p:set>
                                    <p:animEffect transition="in" filter="fade">
                                      <p:cBhvr>
                                        <p:cTn id="27" dur="500">
                                          <p:stCondLst>
                                            <p:cond delay="0"/>
                                          </p:stCondLst>
                                        </p:cTn>
                                        <p:tgtEl>
                                          <p:spTgt spid="12902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129027">
                                            <p:txEl>
                                              <p:pRg st="4" end="4"/>
                                            </p:txEl>
                                          </p:spTgt>
                                        </p:tgtEl>
                                        <p:attrNameLst>
                                          <p:attrName>style.visibility</p:attrName>
                                        </p:attrNameLst>
                                      </p:cBhvr>
                                      <p:to>
                                        <p:strVal val="visible"/>
                                      </p:to>
                                    </p:set>
                                    <p:animEffect transition="in" filter="fade">
                                      <p:cBhvr>
                                        <p:cTn id="32" dur="500">
                                          <p:stCondLst>
                                            <p:cond delay="0"/>
                                          </p:stCondLst>
                                        </p:cTn>
                                        <p:tgtEl>
                                          <p:spTgt spid="12902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129027">
                                            <p:txEl>
                                              <p:pRg st="5" end="5"/>
                                            </p:txEl>
                                          </p:spTgt>
                                        </p:tgtEl>
                                        <p:attrNameLst>
                                          <p:attrName>style.visibility</p:attrName>
                                        </p:attrNameLst>
                                      </p:cBhvr>
                                      <p:to>
                                        <p:strVal val="visible"/>
                                      </p:to>
                                    </p:set>
                                    <p:animEffect transition="in" filter="fade">
                                      <p:cBhvr>
                                        <p:cTn id="37" dur="500">
                                          <p:stCondLst>
                                            <p:cond delay="0"/>
                                          </p:stCondLst>
                                        </p:cTn>
                                        <p:tgtEl>
                                          <p:spTgt spid="12902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p:bldP spid="129027" grpId="0"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NZ" smtClean="0"/>
              <a:t>The Genetic Code Dictionary</a:t>
            </a:r>
            <a:endParaRPr lang="en-AU" smtClean="0"/>
          </a:p>
        </p:txBody>
      </p:sp>
      <p:sp>
        <p:nvSpPr>
          <p:cNvPr id="6147" name="Rectangle 3"/>
          <p:cNvSpPr>
            <a:spLocks noGrp="1" noChangeArrowheads="1"/>
          </p:cNvSpPr>
          <p:nvPr>
            <p:ph type="body" idx="1"/>
          </p:nvPr>
        </p:nvSpPr>
        <p:spPr/>
        <p:txBody>
          <a:bodyPr/>
          <a:lstStyle/>
          <a:p>
            <a:pPr eaLnBrk="1" hangingPunct="1"/>
            <a:endParaRPr lang="en-AU" smtClean="0"/>
          </a:p>
        </p:txBody>
      </p:sp>
      <p:pic>
        <p:nvPicPr>
          <p:cNvPr id="6148" name="Picture 8" descr="MGA2-03-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7086600"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4">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lgn="ctr" eaLnBrk="1" hangingPunct="1"/>
            <a:r>
              <a:rPr lang="en-NZ" sz="3600" smtClean="0">
                <a:solidFill>
                  <a:schemeClr val="tx1"/>
                </a:solidFill>
              </a:rPr>
              <a:t>3 kinds of RNA</a:t>
            </a:r>
          </a:p>
        </p:txBody>
      </p:sp>
      <p:sp>
        <p:nvSpPr>
          <p:cNvPr id="110595" name="Rectangle 3"/>
          <p:cNvSpPr>
            <a:spLocks noGrp="1" noChangeArrowheads="1"/>
          </p:cNvSpPr>
          <p:nvPr>
            <p:ph type="body" idx="1"/>
          </p:nvPr>
        </p:nvSpPr>
        <p:spPr>
          <a:xfrm>
            <a:off x="228600" y="762000"/>
            <a:ext cx="6248400" cy="5867400"/>
          </a:xfrm>
        </p:spPr>
        <p:txBody>
          <a:bodyPr/>
          <a:lstStyle/>
          <a:p>
            <a:pPr marL="533400" indent="-533400" eaLnBrk="1" hangingPunct="1">
              <a:buFontTx/>
              <a:buAutoNum type="arabicPeriod"/>
            </a:pPr>
            <a:r>
              <a:rPr lang="en-NZ" smtClean="0">
                <a:solidFill>
                  <a:srgbClr val="336699"/>
                </a:solidFill>
              </a:rPr>
              <a:t>Messenger RNA (mRNA).</a:t>
            </a:r>
          </a:p>
          <a:p>
            <a:pPr marL="533400" indent="-533400" eaLnBrk="1" hangingPunct="1">
              <a:buFontTx/>
              <a:buNone/>
            </a:pPr>
            <a:r>
              <a:rPr lang="en-NZ" smtClean="0"/>
              <a:t> 	</a:t>
            </a:r>
            <a:r>
              <a:rPr lang="en-NZ" smtClean="0">
                <a:solidFill>
                  <a:schemeClr val="bg1"/>
                </a:solidFill>
              </a:rPr>
              <a:t>Carries code from DNA in the nucleus out to the ribosomes</a:t>
            </a:r>
          </a:p>
          <a:p>
            <a:pPr marL="533400" indent="-533400" eaLnBrk="1" hangingPunct="1">
              <a:buFontTx/>
              <a:buNone/>
            </a:pPr>
            <a:r>
              <a:rPr lang="en-NZ" smtClean="0">
                <a:solidFill>
                  <a:schemeClr val="bg1"/>
                </a:solidFill>
              </a:rPr>
              <a:t>	</a:t>
            </a:r>
          </a:p>
          <a:p>
            <a:pPr marL="533400" indent="-533400" eaLnBrk="1" hangingPunct="1">
              <a:buFontTx/>
              <a:buNone/>
            </a:pPr>
            <a:r>
              <a:rPr lang="en-NZ" smtClean="0">
                <a:solidFill>
                  <a:schemeClr val="bg1"/>
                </a:solidFill>
              </a:rPr>
              <a:t>	Each group of 3 bases is a </a:t>
            </a:r>
            <a:r>
              <a:rPr lang="en-NZ" u="sng" smtClean="0">
                <a:solidFill>
                  <a:schemeClr val="bg1"/>
                </a:solidFill>
              </a:rPr>
              <a:t>codon</a:t>
            </a:r>
            <a:r>
              <a:rPr lang="en-NZ" smtClean="0">
                <a:solidFill>
                  <a:schemeClr val="bg1"/>
                </a:solidFill>
              </a:rPr>
              <a:t> that codes for one amino acid.</a:t>
            </a:r>
          </a:p>
          <a:p>
            <a:pPr marL="533400" indent="-533400" eaLnBrk="1" hangingPunct="1">
              <a:buFontTx/>
              <a:buAutoNum type="arabicPeriod"/>
            </a:pPr>
            <a:endParaRPr lang="en-NZ" smtClean="0">
              <a:solidFill>
                <a:schemeClr val="bg1"/>
              </a:solidFill>
            </a:endParaRPr>
          </a:p>
        </p:txBody>
      </p:sp>
      <p:pic>
        <p:nvPicPr>
          <p:cNvPr id="110599" name="Picture 7" descr="100000000000021F000003D22D612A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524000"/>
            <a:ext cx="295116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4">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10594"/>
                                        </p:tgtEl>
                                        <p:attrNameLst>
                                          <p:attrName>style.visibility</p:attrName>
                                        </p:attrNameLst>
                                      </p:cBhvr>
                                      <p:to>
                                        <p:strVal val="visible"/>
                                      </p:to>
                                    </p:set>
                                    <p:animEffect transition="in" filter="fade">
                                      <p:cBhvr>
                                        <p:cTn id="7" dur="1000">
                                          <p:stCondLst>
                                            <p:cond delay="0"/>
                                          </p:stCondLst>
                                        </p:cTn>
                                        <p:tgtEl>
                                          <p:spTgt spid="1105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10595">
                                            <p:txEl>
                                              <p:pRg st="0" end="0"/>
                                            </p:txEl>
                                          </p:spTgt>
                                        </p:tgtEl>
                                        <p:attrNameLst>
                                          <p:attrName>style.visibility</p:attrName>
                                        </p:attrNameLst>
                                      </p:cBhvr>
                                      <p:to>
                                        <p:strVal val="visible"/>
                                      </p:to>
                                    </p:set>
                                    <p:animEffect transition="in" filter="fade">
                                      <p:cBhvr>
                                        <p:cTn id="12" dur="500">
                                          <p:stCondLst>
                                            <p:cond delay="0"/>
                                          </p:stCondLst>
                                        </p:cTn>
                                        <p:tgtEl>
                                          <p:spTgt spid="1105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10595">
                                            <p:txEl>
                                              <p:pRg st="1" end="1"/>
                                            </p:txEl>
                                          </p:spTgt>
                                        </p:tgtEl>
                                        <p:attrNameLst>
                                          <p:attrName>style.visibility</p:attrName>
                                        </p:attrNameLst>
                                      </p:cBhvr>
                                      <p:to>
                                        <p:strVal val="visible"/>
                                      </p:to>
                                    </p:set>
                                    <p:animEffect transition="in" filter="fade">
                                      <p:cBhvr>
                                        <p:cTn id="17" dur="500">
                                          <p:stCondLst>
                                            <p:cond delay="0"/>
                                          </p:stCondLst>
                                        </p:cTn>
                                        <p:tgtEl>
                                          <p:spTgt spid="1105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10595">
                                            <p:txEl>
                                              <p:pRg st="3" end="3"/>
                                            </p:txEl>
                                          </p:spTgt>
                                        </p:tgtEl>
                                        <p:attrNameLst>
                                          <p:attrName>style.visibility</p:attrName>
                                        </p:attrNameLst>
                                      </p:cBhvr>
                                      <p:to>
                                        <p:strVal val="visible"/>
                                      </p:to>
                                    </p:set>
                                    <p:animEffect transition="in" filter="fade">
                                      <p:cBhvr>
                                        <p:cTn id="22" dur="500">
                                          <p:stCondLst>
                                            <p:cond delay="0"/>
                                          </p:stCondLst>
                                        </p:cTn>
                                        <p:tgtEl>
                                          <p:spTgt spid="1105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10599"/>
                                        </p:tgtEl>
                                        <p:attrNameLst>
                                          <p:attrName>style.visibility</p:attrName>
                                        </p:attrNameLst>
                                      </p:cBhvr>
                                      <p:to>
                                        <p:strVal val="visible"/>
                                      </p:to>
                                    </p:set>
                                    <p:animEffect transition="in" filter="fade">
                                      <p:cBhvr>
                                        <p:cTn id="27" dur="2000"/>
                                        <p:tgtEl>
                                          <p:spTgt spid="11059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P spid="110595" grpId="0"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NZ" sz="3600" smtClean="0">
                <a:solidFill>
                  <a:schemeClr val="tx1"/>
                </a:solidFill>
              </a:rPr>
              <a:t>tRNA – transfer RNA</a:t>
            </a:r>
          </a:p>
        </p:txBody>
      </p:sp>
      <p:sp>
        <p:nvSpPr>
          <p:cNvPr id="119811" name="Rectangle 3"/>
          <p:cNvSpPr>
            <a:spLocks noGrp="1" noChangeArrowheads="1"/>
          </p:cNvSpPr>
          <p:nvPr>
            <p:ph type="body" idx="1"/>
          </p:nvPr>
        </p:nvSpPr>
        <p:spPr/>
        <p:txBody>
          <a:bodyPr/>
          <a:lstStyle/>
          <a:p>
            <a:pPr eaLnBrk="1" hangingPunct="1">
              <a:buFontTx/>
              <a:buNone/>
            </a:pPr>
            <a:r>
              <a:rPr lang="en-NZ" sz="2400" smtClean="0">
                <a:solidFill>
                  <a:schemeClr val="bg1"/>
                </a:solidFill>
              </a:rPr>
              <a:t>tRNA molecules have:</a:t>
            </a:r>
          </a:p>
          <a:p>
            <a:pPr eaLnBrk="1" hangingPunct="1"/>
            <a:endParaRPr lang="en-NZ" sz="2400" smtClean="0">
              <a:solidFill>
                <a:schemeClr val="bg1"/>
              </a:solidFill>
            </a:endParaRPr>
          </a:p>
          <a:p>
            <a:pPr eaLnBrk="1" hangingPunct="1"/>
            <a:r>
              <a:rPr lang="en-NZ" sz="2400" smtClean="0">
                <a:solidFill>
                  <a:schemeClr val="bg1"/>
                </a:solidFill>
              </a:rPr>
              <a:t>a ‘Clover-leaf’ shape</a:t>
            </a:r>
          </a:p>
          <a:p>
            <a:pPr eaLnBrk="1" hangingPunct="1"/>
            <a:endParaRPr lang="en-NZ" sz="2400" smtClean="0">
              <a:solidFill>
                <a:schemeClr val="bg1"/>
              </a:solidFill>
            </a:endParaRPr>
          </a:p>
          <a:p>
            <a:pPr eaLnBrk="1" hangingPunct="1"/>
            <a:r>
              <a:rPr lang="en-NZ" sz="2400" smtClean="0">
                <a:solidFill>
                  <a:schemeClr val="bg1"/>
                </a:solidFill>
              </a:rPr>
              <a:t>a 3-base </a:t>
            </a:r>
            <a:r>
              <a:rPr lang="en-NZ" smtClean="0">
                <a:solidFill>
                  <a:schemeClr val="bg1"/>
                </a:solidFill>
              </a:rPr>
              <a:t>anticodon</a:t>
            </a:r>
            <a:r>
              <a:rPr lang="en-NZ" sz="2400" smtClean="0">
                <a:solidFill>
                  <a:schemeClr val="bg1"/>
                </a:solidFill>
              </a:rPr>
              <a:t> on one end. This is complementary to a mRNA codon.</a:t>
            </a:r>
          </a:p>
          <a:p>
            <a:pPr eaLnBrk="1" hangingPunct="1"/>
            <a:endParaRPr lang="en-NZ" sz="2400" smtClean="0">
              <a:solidFill>
                <a:schemeClr val="bg1"/>
              </a:solidFill>
            </a:endParaRPr>
          </a:p>
          <a:p>
            <a:pPr eaLnBrk="1" hangingPunct="1"/>
            <a:r>
              <a:rPr lang="en-NZ" sz="2400" smtClean="0">
                <a:solidFill>
                  <a:schemeClr val="bg1"/>
                </a:solidFill>
              </a:rPr>
              <a:t>an amino acid attachment site on the other end.</a:t>
            </a:r>
          </a:p>
          <a:p>
            <a:pPr eaLnBrk="1" hangingPunct="1"/>
            <a:endParaRPr lang="en-NZ" sz="2400" smtClean="0">
              <a:solidFill>
                <a:schemeClr val="bg1"/>
              </a:solidFill>
            </a:endParaRPr>
          </a:p>
          <a:p>
            <a:pPr eaLnBrk="1" hangingPunct="1"/>
            <a:endParaRPr lang="en-NZ" sz="2400" smtClean="0">
              <a:solidFill>
                <a:schemeClr val="bg1"/>
              </a:solidFill>
            </a:endParaRPr>
          </a:p>
        </p:txBody>
      </p:sp>
      <p:pic>
        <p:nvPicPr>
          <p:cNvPr id="119812" name="Picture 4" descr="AlaninetR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2800" y="1981200"/>
            <a:ext cx="3251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3" name="Line 5"/>
          <p:cNvSpPr>
            <a:spLocks noChangeShapeType="1"/>
          </p:cNvSpPr>
          <p:nvPr/>
        </p:nvSpPr>
        <p:spPr bwMode="auto">
          <a:xfrm>
            <a:off x="5486400" y="3429000"/>
            <a:ext cx="1676400" cy="2133600"/>
          </a:xfrm>
          <a:prstGeom prst="line">
            <a:avLst/>
          </a:prstGeom>
          <a:noFill/>
          <a:ln w="381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19814" name="Line 6"/>
          <p:cNvSpPr>
            <a:spLocks noChangeShapeType="1"/>
          </p:cNvSpPr>
          <p:nvPr/>
        </p:nvSpPr>
        <p:spPr bwMode="auto">
          <a:xfrm flipV="1">
            <a:off x="4343400" y="2133600"/>
            <a:ext cx="2971800" cy="2133600"/>
          </a:xfrm>
          <a:prstGeom prst="line">
            <a:avLst/>
          </a:prstGeom>
          <a:noFill/>
          <a:ln w="381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7" name="AutoShape 4">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19810"/>
                                        </p:tgtEl>
                                        <p:attrNameLst>
                                          <p:attrName>style.visibility</p:attrName>
                                        </p:attrNameLst>
                                      </p:cBhvr>
                                      <p:to>
                                        <p:strVal val="visible"/>
                                      </p:to>
                                    </p:set>
                                    <p:animEffect transition="in" filter="fade">
                                      <p:cBhvr>
                                        <p:cTn id="7" dur="1000">
                                          <p:stCondLst>
                                            <p:cond delay="0"/>
                                          </p:stCondLst>
                                        </p:cTn>
                                        <p:tgtEl>
                                          <p:spTgt spid="1198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19811">
                                            <p:txEl>
                                              <p:pRg st="0" end="0"/>
                                            </p:txEl>
                                          </p:spTgt>
                                        </p:tgtEl>
                                        <p:attrNameLst>
                                          <p:attrName>style.visibility</p:attrName>
                                        </p:attrNameLst>
                                      </p:cBhvr>
                                      <p:to>
                                        <p:strVal val="visible"/>
                                      </p:to>
                                    </p:set>
                                    <p:animEffect transition="in" filter="fade">
                                      <p:cBhvr>
                                        <p:cTn id="12" dur="500">
                                          <p:stCondLst>
                                            <p:cond delay="0"/>
                                          </p:stCondLst>
                                        </p:cTn>
                                        <p:tgtEl>
                                          <p:spTgt spid="1198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19811">
                                            <p:txEl>
                                              <p:pRg st="2" end="2"/>
                                            </p:txEl>
                                          </p:spTgt>
                                        </p:tgtEl>
                                        <p:attrNameLst>
                                          <p:attrName>style.visibility</p:attrName>
                                        </p:attrNameLst>
                                      </p:cBhvr>
                                      <p:to>
                                        <p:strVal val="visible"/>
                                      </p:to>
                                    </p:set>
                                    <p:animEffect transition="in" filter="fade">
                                      <p:cBhvr>
                                        <p:cTn id="17" dur="500">
                                          <p:stCondLst>
                                            <p:cond delay="0"/>
                                          </p:stCondLst>
                                        </p:cTn>
                                        <p:tgtEl>
                                          <p:spTgt spid="1198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9812"/>
                                        </p:tgtEl>
                                        <p:attrNameLst>
                                          <p:attrName>style.visibility</p:attrName>
                                        </p:attrNameLst>
                                      </p:cBhvr>
                                      <p:to>
                                        <p:strVal val="visible"/>
                                      </p:to>
                                    </p:set>
                                    <p:animEffect transition="in" filter="fade">
                                      <p:cBhvr>
                                        <p:cTn id="22" dur="2000"/>
                                        <p:tgtEl>
                                          <p:spTgt spid="1198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19811">
                                            <p:txEl>
                                              <p:pRg st="4" end="4"/>
                                            </p:txEl>
                                          </p:spTgt>
                                        </p:tgtEl>
                                        <p:attrNameLst>
                                          <p:attrName>style.visibility</p:attrName>
                                        </p:attrNameLst>
                                      </p:cBhvr>
                                      <p:to>
                                        <p:strVal val="visible"/>
                                      </p:to>
                                    </p:set>
                                    <p:animEffect transition="in" filter="fade">
                                      <p:cBhvr>
                                        <p:cTn id="27" dur="500">
                                          <p:stCondLst>
                                            <p:cond delay="0"/>
                                          </p:stCondLst>
                                        </p:cTn>
                                        <p:tgtEl>
                                          <p:spTgt spid="1198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9" fill="hold" grpId="0" nodeType="clickEffect">
                                  <p:stCondLst>
                                    <p:cond delay="0"/>
                                  </p:stCondLst>
                                  <p:childTnLst>
                                    <p:set>
                                      <p:cBhvr>
                                        <p:cTn id="31" dur="1" fill="hold">
                                          <p:stCondLst>
                                            <p:cond delay="0"/>
                                          </p:stCondLst>
                                        </p:cTn>
                                        <p:tgtEl>
                                          <p:spTgt spid="119813"/>
                                        </p:tgtEl>
                                        <p:attrNameLst>
                                          <p:attrName>style.visibility</p:attrName>
                                        </p:attrNameLst>
                                      </p:cBhvr>
                                      <p:to>
                                        <p:strVal val="visible"/>
                                      </p:to>
                                    </p:set>
                                    <p:anim calcmode="lin" valueType="num">
                                      <p:cBhvr additive="base">
                                        <p:cTn id="32" dur="1000" fill="hold"/>
                                        <p:tgtEl>
                                          <p:spTgt spid="119813"/>
                                        </p:tgtEl>
                                        <p:attrNameLst>
                                          <p:attrName>ppt_x</p:attrName>
                                        </p:attrNameLst>
                                      </p:cBhvr>
                                      <p:tavLst>
                                        <p:tav tm="0">
                                          <p:val>
                                            <p:strVal val="0-#ppt_w/2"/>
                                          </p:val>
                                        </p:tav>
                                        <p:tav tm="100000">
                                          <p:val>
                                            <p:strVal val="#ppt_x"/>
                                          </p:val>
                                        </p:tav>
                                      </p:tavLst>
                                    </p:anim>
                                    <p:anim calcmode="lin" valueType="num">
                                      <p:cBhvr additive="base">
                                        <p:cTn id="33" dur="1000" fill="hold"/>
                                        <p:tgtEl>
                                          <p:spTgt spid="119813"/>
                                        </p:tgtEl>
                                        <p:attrNameLst>
                                          <p:attrName>ppt_y</p:attrName>
                                        </p:attrNameLst>
                                      </p:cBhvr>
                                      <p:tavLst>
                                        <p:tav tm="0">
                                          <p:val>
                                            <p:strVal val="0-#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xit" presetSubtype="10" fill="hold" grpId="1" nodeType="clickEffect">
                                  <p:stCondLst>
                                    <p:cond delay="0"/>
                                  </p:stCondLst>
                                  <p:childTnLst>
                                    <p:animEffect transition="out" filter="checkerboard(across)">
                                      <p:cBhvr>
                                        <p:cTn id="37" dur="500"/>
                                        <p:tgtEl>
                                          <p:spTgt spid="119813"/>
                                        </p:tgtEl>
                                      </p:cBhvr>
                                    </p:animEffect>
                                    <p:set>
                                      <p:cBhvr>
                                        <p:cTn id="38" dur="1" fill="hold">
                                          <p:stCondLst>
                                            <p:cond delay="499"/>
                                          </p:stCondLst>
                                        </p:cTn>
                                        <p:tgtEl>
                                          <p:spTgt spid="119813"/>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iterate type="lt">
                                    <p:tmPct val="10000"/>
                                  </p:iterate>
                                  <p:childTnLst>
                                    <p:set>
                                      <p:cBhvr>
                                        <p:cTn id="42" dur="1" fill="hold">
                                          <p:stCondLst>
                                            <p:cond delay="0"/>
                                          </p:stCondLst>
                                        </p:cTn>
                                        <p:tgtEl>
                                          <p:spTgt spid="119811">
                                            <p:txEl>
                                              <p:pRg st="6" end="6"/>
                                            </p:txEl>
                                          </p:spTgt>
                                        </p:tgtEl>
                                        <p:attrNameLst>
                                          <p:attrName>style.visibility</p:attrName>
                                        </p:attrNameLst>
                                      </p:cBhvr>
                                      <p:to>
                                        <p:strVal val="visible"/>
                                      </p:to>
                                    </p:set>
                                    <p:animEffect transition="in" filter="fade">
                                      <p:cBhvr>
                                        <p:cTn id="43" dur="500">
                                          <p:stCondLst>
                                            <p:cond delay="0"/>
                                          </p:stCondLst>
                                        </p:cTn>
                                        <p:tgtEl>
                                          <p:spTgt spid="119811">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12" fill="hold" grpId="0" nodeType="clickEffect">
                                  <p:stCondLst>
                                    <p:cond delay="0"/>
                                  </p:stCondLst>
                                  <p:childTnLst>
                                    <p:set>
                                      <p:cBhvr>
                                        <p:cTn id="47" dur="1" fill="hold">
                                          <p:stCondLst>
                                            <p:cond delay="0"/>
                                          </p:stCondLst>
                                        </p:cTn>
                                        <p:tgtEl>
                                          <p:spTgt spid="119814"/>
                                        </p:tgtEl>
                                        <p:attrNameLst>
                                          <p:attrName>style.visibility</p:attrName>
                                        </p:attrNameLst>
                                      </p:cBhvr>
                                      <p:to>
                                        <p:strVal val="visible"/>
                                      </p:to>
                                    </p:set>
                                    <p:anim calcmode="lin" valueType="num">
                                      <p:cBhvr additive="base">
                                        <p:cTn id="48" dur="500" fill="hold"/>
                                        <p:tgtEl>
                                          <p:spTgt spid="119814"/>
                                        </p:tgtEl>
                                        <p:attrNameLst>
                                          <p:attrName>ppt_x</p:attrName>
                                        </p:attrNameLst>
                                      </p:cBhvr>
                                      <p:tavLst>
                                        <p:tav tm="0">
                                          <p:val>
                                            <p:strVal val="0-#ppt_w/2"/>
                                          </p:val>
                                        </p:tav>
                                        <p:tav tm="100000">
                                          <p:val>
                                            <p:strVal val="#ppt_x"/>
                                          </p:val>
                                        </p:tav>
                                      </p:tavLst>
                                    </p:anim>
                                    <p:anim calcmode="lin" valueType="num">
                                      <p:cBhvr additive="base">
                                        <p:cTn id="49" dur="500" fill="hold"/>
                                        <p:tgtEl>
                                          <p:spTgt spid="119814"/>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9" presetClass="exit" presetSubtype="0" accel="100000" fill="hold" grpId="1" nodeType="clickEffect">
                                  <p:stCondLst>
                                    <p:cond delay="0"/>
                                  </p:stCondLst>
                                  <p:childTnLst>
                                    <p:anim calcmode="lin" valueType="num">
                                      <p:cBhvr>
                                        <p:cTn id="53" dur="500"/>
                                        <p:tgtEl>
                                          <p:spTgt spid="119814"/>
                                        </p:tgtEl>
                                        <p:attrNameLst>
                                          <p:attrName>ppt_w</p:attrName>
                                        </p:attrNameLst>
                                      </p:cBhvr>
                                      <p:tavLst>
                                        <p:tav tm="0">
                                          <p:val>
                                            <p:strVal val="ppt_w"/>
                                          </p:val>
                                        </p:tav>
                                        <p:tav tm="100000">
                                          <p:val>
                                            <p:fltVal val="0"/>
                                          </p:val>
                                        </p:tav>
                                      </p:tavLst>
                                    </p:anim>
                                    <p:anim calcmode="lin" valueType="num">
                                      <p:cBhvr>
                                        <p:cTn id="54" dur="500"/>
                                        <p:tgtEl>
                                          <p:spTgt spid="119814"/>
                                        </p:tgtEl>
                                        <p:attrNameLst>
                                          <p:attrName>ppt_h</p:attrName>
                                        </p:attrNameLst>
                                      </p:cBhvr>
                                      <p:tavLst>
                                        <p:tav tm="0">
                                          <p:val>
                                            <p:strVal val="ppt_h"/>
                                          </p:val>
                                        </p:tav>
                                        <p:tav tm="100000">
                                          <p:val>
                                            <p:fltVal val="0"/>
                                          </p:val>
                                        </p:tav>
                                      </p:tavLst>
                                    </p:anim>
                                    <p:anim calcmode="lin" valueType="num">
                                      <p:cBhvr>
                                        <p:cTn id="55" dur="500"/>
                                        <p:tgtEl>
                                          <p:spTgt spid="119814"/>
                                        </p:tgtEl>
                                        <p:attrNameLst>
                                          <p:attrName>style.rotation</p:attrName>
                                        </p:attrNameLst>
                                      </p:cBhvr>
                                      <p:tavLst>
                                        <p:tav tm="0">
                                          <p:val>
                                            <p:fltVal val="0"/>
                                          </p:val>
                                        </p:tav>
                                        <p:tav tm="100000">
                                          <p:val>
                                            <p:fltVal val="360"/>
                                          </p:val>
                                        </p:tav>
                                      </p:tavLst>
                                    </p:anim>
                                    <p:animEffect transition="out" filter="fade">
                                      <p:cBhvr>
                                        <p:cTn id="56" dur="500"/>
                                        <p:tgtEl>
                                          <p:spTgt spid="119814"/>
                                        </p:tgtEl>
                                      </p:cBhvr>
                                    </p:animEffect>
                                    <p:set>
                                      <p:cBhvr>
                                        <p:cTn id="57" dur="1" fill="hold">
                                          <p:stCondLst>
                                            <p:cond delay="499"/>
                                          </p:stCondLst>
                                        </p:cTn>
                                        <p:tgtEl>
                                          <p:spTgt spid="119814"/>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500" fill="hold"/>
                                        <p:tgtEl>
                                          <p:spTgt spid="7"/>
                                        </p:tgtEl>
                                        <p:attrNameLst>
                                          <p:attrName>ppt_x</p:attrName>
                                        </p:attrNameLst>
                                      </p:cBhvr>
                                      <p:tavLst>
                                        <p:tav tm="0">
                                          <p:val>
                                            <p:strVal val="#ppt_x"/>
                                          </p:val>
                                        </p:tav>
                                        <p:tav tm="100000">
                                          <p:val>
                                            <p:strVal val="#ppt_x"/>
                                          </p:val>
                                        </p:tav>
                                      </p:tavLst>
                                    </p:anim>
                                    <p:anim calcmode="lin" valueType="num">
                                      <p:cBhvr additive="base">
                                        <p:cTn id="6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P spid="119811" grpId="0" build="p"/>
      <p:bldP spid="119813" grpId="0" animBg="1"/>
      <p:bldP spid="119813" grpId="1" animBg="1"/>
      <p:bldP spid="119814" grpId="0" animBg="1"/>
      <p:bldP spid="119814" grpId="1"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NZ" smtClean="0">
                <a:solidFill>
                  <a:schemeClr val="tx1"/>
                </a:solidFill>
              </a:rPr>
              <a:t>Some tRNA models</a:t>
            </a:r>
            <a:endParaRPr lang="en-AU" smtClean="0">
              <a:solidFill>
                <a:schemeClr val="tx1"/>
              </a:solidFill>
            </a:endParaRPr>
          </a:p>
        </p:txBody>
      </p:sp>
      <p:sp>
        <p:nvSpPr>
          <p:cNvPr id="9219" name="Rectangle 3"/>
          <p:cNvSpPr>
            <a:spLocks noGrp="1" noChangeArrowheads="1"/>
          </p:cNvSpPr>
          <p:nvPr>
            <p:ph type="body" idx="1"/>
          </p:nvPr>
        </p:nvSpPr>
        <p:spPr/>
        <p:txBody>
          <a:bodyPr/>
          <a:lstStyle/>
          <a:p>
            <a:pPr eaLnBrk="1" hangingPunct="1"/>
            <a:endParaRPr lang="en-AU" smtClean="0"/>
          </a:p>
        </p:txBody>
      </p:sp>
      <p:pic>
        <p:nvPicPr>
          <p:cNvPr id="9220" name="Picture 5" descr="10000000000002AE000001C850C21A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5338"/>
            <a:ext cx="9220200" cy="613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4">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NZ" sz="2800" smtClean="0">
                <a:solidFill>
                  <a:schemeClr val="tx1"/>
                </a:solidFill>
              </a:rPr>
              <a:t>Here are two 3-d model tRNA molecules</a:t>
            </a:r>
            <a:endParaRPr lang="en-AU" sz="2800" smtClean="0">
              <a:solidFill>
                <a:schemeClr val="tx1"/>
              </a:solidFill>
            </a:endParaRPr>
          </a:p>
        </p:txBody>
      </p:sp>
      <p:pic>
        <p:nvPicPr>
          <p:cNvPr id="10243" name="Picture 4" descr="transfer_rna"/>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776288"/>
            <a:ext cx="5867400" cy="5838825"/>
          </a:xfrm>
          <a:noFill/>
        </p:spPr>
      </p:pic>
      <p:pic>
        <p:nvPicPr>
          <p:cNvPr id="10244" name="Picture 5" descr="r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5740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4">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AU" smtClean="0">
                <a:solidFill>
                  <a:schemeClr val="tx1"/>
                </a:solidFill>
              </a:rPr>
              <a:t>rRNA – Ribosomal RNA</a:t>
            </a:r>
          </a:p>
        </p:txBody>
      </p:sp>
      <p:sp>
        <p:nvSpPr>
          <p:cNvPr id="113667" name="Rectangle 3"/>
          <p:cNvSpPr>
            <a:spLocks noGrp="1" noChangeArrowheads="1"/>
          </p:cNvSpPr>
          <p:nvPr>
            <p:ph type="body" idx="1"/>
          </p:nvPr>
        </p:nvSpPr>
        <p:spPr/>
        <p:txBody>
          <a:bodyPr/>
          <a:lstStyle/>
          <a:p>
            <a:pPr eaLnBrk="1" hangingPunct="1"/>
            <a:r>
              <a:rPr lang="en-AU" smtClean="0">
                <a:solidFill>
                  <a:schemeClr val="bg1"/>
                </a:solidFill>
              </a:rPr>
              <a:t>Makes up part of ribosomes – the site of protein synthesis.</a:t>
            </a:r>
          </a:p>
          <a:p>
            <a:pPr eaLnBrk="1" hangingPunct="1"/>
            <a:endParaRPr lang="en-AU" smtClean="0">
              <a:solidFill>
                <a:schemeClr val="bg1"/>
              </a:solidFill>
            </a:endParaRPr>
          </a:p>
          <a:p>
            <a:pPr eaLnBrk="1" hangingPunct="1"/>
            <a:r>
              <a:rPr lang="en-AU" sz="2400" smtClean="0">
                <a:solidFill>
                  <a:schemeClr val="bg1"/>
                </a:solidFill>
              </a:rPr>
              <a:t>Here are two models of rRNA</a:t>
            </a:r>
          </a:p>
        </p:txBody>
      </p:sp>
      <p:pic>
        <p:nvPicPr>
          <p:cNvPr id="113670" name="Picture 6" descr="ribos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581400"/>
            <a:ext cx="26558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1" name="Picture 7" descr="ribos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00400"/>
            <a:ext cx="533400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4">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13666"/>
                                        </p:tgtEl>
                                        <p:attrNameLst>
                                          <p:attrName>style.visibility</p:attrName>
                                        </p:attrNameLst>
                                      </p:cBhvr>
                                      <p:to>
                                        <p:strVal val="visible"/>
                                      </p:to>
                                    </p:set>
                                    <p:animEffect transition="in" filter="fade">
                                      <p:cBhvr>
                                        <p:cTn id="7" dur="1000">
                                          <p:stCondLst>
                                            <p:cond delay="0"/>
                                          </p:stCondLst>
                                        </p:cTn>
                                        <p:tgtEl>
                                          <p:spTgt spid="1136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13667">
                                            <p:txEl>
                                              <p:pRg st="0" end="0"/>
                                            </p:txEl>
                                          </p:spTgt>
                                        </p:tgtEl>
                                        <p:attrNameLst>
                                          <p:attrName>style.visibility</p:attrName>
                                        </p:attrNameLst>
                                      </p:cBhvr>
                                      <p:to>
                                        <p:strVal val="visible"/>
                                      </p:to>
                                    </p:set>
                                    <p:animEffect transition="in" filter="fade">
                                      <p:cBhvr>
                                        <p:cTn id="12" dur="500">
                                          <p:stCondLst>
                                            <p:cond delay="0"/>
                                          </p:stCondLst>
                                        </p:cTn>
                                        <p:tgtEl>
                                          <p:spTgt spid="1136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13667">
                                            <p:txEl>
                                              <p:pRg st="2" end="2"/>
                                            </p:txEl>
                                          </p:spTgt>
                                        </p:tgtEl>
                                        <p:attrNameLst>
                                          <p:attrName>style.visibility</p:attrName>
                                        </p:attrNameLst>
                                      </p:cBhvr>
                                      <p:to>
                                        <p:strVal val="visible"/>
                                      </p:to>
                                    </p:set>
                                    <p:animEffect transition="in" filter="fade">
                                      <p:cBhvr>
                                        <p:cTn id="17" dur="500">
                                          <p:stCondLst>
                                            <p:cond delay="0"/>
                                          </p:stCondLst>
                                        </p:cTn>
                                        <p:tgtEl>
                                          <p:spTgt spid="1136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3671"/>
                                        </p:tgtEl>
                                        <p:attrNameLst>
                                          <p:attrName>style.visibility</p:attrName>
                                        </p:attrNameLst>
                                      </p:cBhvr>
                                      <p:to>
                                        <p:strVal val="visible"/>
                                      </p:to>
                                    </p:set>
                                    <p:animEffect transition="in" filter="fade">
                                      <p:cBhvr>
                                        <p:cTn id="22" dur="2000"/>
                                        <p:tgtEl>
                                          <p:spTgt spid="1136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13670"/>
                                        </p:tgtEl>
                                        <p:attrNameLst>
                                          <p:attrName>style.visibility</p:attrName>
                                        </p:attrNameLst>
                                      </p:cBhvr>
                                      <p:to>
                                        <p:strVal val="visible"/>
                                      </p:to>
                                    </p:set>
                                    <p:animEffect transition="in" filter="fade">
                                      <p:cBhvr>
                                        <p:cTn id="27" dur="2000"/>
                                        <p:tgtEl>
                                          <p:spTgt spid="11367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P spid="113667" grpId="0" build="p"/>
      <p:bldP spid="6" grpId="0" animBg="1"/>
    </p:bldLst>
  </p:timing>
</p:sld>
</file>

<file path=ppt/theme/theme1.xml><?xml version="1.0" encoding="utf-8"?>
<a:theme xmlns:a="http://schemas.openxmlformats.org/drawingml/2006/main" name="Hexagonal design template">
  <a:themeElements>
    <a:clrScheme name="Hexagonal design template 12">
      <a:dk1>
        <a:srgbClr val="2D2015"/>
      </a:dk1>
      <a:lt1>
        <a:srgbClr val="FFFFFF"/>
      </a:lt1>
      <a:dk2>
        <a:srgbClr val="523E26"/>
      </a:dk2>
      <a:lt2>
        <a:srgbClr val="784934"/>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fontScheme name="Hexagonal design template">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exagonal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exagonal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exagonal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exagonal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exagonal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exagonal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exagonal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exagonal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exagonal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exagonal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exagonal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exagonal design template 12">
        <a:dk1>
          <a:srgbClr val="2D2015"/>
        </a:dk1>
        <a:lt1>
          <a:srgbClr val="FFFFFF"/>
        </a:lt1>
        <a:dk2>
          <a:srgbClr val="523E26"/>
        </a:dk2>
        <a:lt2>
          <a:srgbClr val="784934"/>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Solstice</Template>
  <TotalTime>1002</TotalTime>
  <Words>597</Words>
  <Application>Microsoft Office PowerPoint</Application>
  <PresentationFormat>On-screen Show (4:3)</PresentationFormat>
  <Paragraphs>65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Hexagonal design template</vt:lpstr>
      <vt:lpstr>Protein Synthesis</vt:lpstr>
      <vt:lpstr>The Central Dogma of Molecular Biology</vt:lpstr>
      <vt:lpstr>The Genetic Code</vt:lpstr>
      <vt:lpstr>The Genetic Code Dictionary</vt:lpstr>
      <vt:lpstr>3 kinds of RNA</vt:lpstr>
      <vt:lpstr>tRNA – transfer RNA</vt:lpstr>
      <vt:lpstr>Some tRNA models</vt:lpstr>
      <vt:lpstr>Here are two 3-d model tRNA molecules</vt:lpstr>
      <vt:lpstr>rRNA – Ribosomal RNA</vt:lpstr>
      <vt:lpstr>Protein synthesis – an overview</vt:lpstr>
      <vt:lpstr>Transcription</vt:lpstr>
      <vt:lpstr>Transcription in bacteria</vt:lpstr>
      <vt:lpstr>Transcription</vt:lpstr>
      <vt:lpstr>Editing</vt:lpstr>
      <vt:lpstr>Translation</vt:lpstr>
      <vt:lpstr>PowerPoint Presentation</vt:lpstr>
      <vt:lpstr>A 3-d model showing a growing amino acid chain</vt:lpstr>
      <vt:lpstr>PowerPoint Presentation</vt:lpstr>
      <vt:lpstr>Translation in reality</vt:lpstr>
      <vt:lpstr>Punctuating the code - Starting</vt:lpstr>
      <vt:lpstr>Punctuating the code - Stopping</vt:lpstr>
    </vt:vector>
  </TitlesOfParts>
  <Company>St. Marys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 Wood</dc:creator>
  <cp:lastModifiedBy>User</cp:lastModifiedBy>
  <cp:revision>39</cp:revision>
  <cp:lastPrinted>1601-01-01T00:00:00Z</cp:lastPrinted>
  <dcterms:created xsi:type="dcterms:W3CDTF">2007-04-03T23:30:44Z</dcterms:created>
  <dcterms:modified xsi:type="dcterms:W3CDTF">2015-06-10T21:52:40Z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TC010902991033</vt:lpwstr>
  </property>
</Properties>
</file>